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98"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7" d="100"/>
          <a:sy n="67" d="100"/>
        </p:scale>
        <p:origin x="-11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solidFill>
                  <a:srgbClr val="2350CF"/>
                </a:solidFill>
                <a:cs typeface="+mj-cs"/>
              </a:rPr>
              <a:t>انتاج </a:t>
            </a:r>
            <a:r>
              <a:rPr lang="ar-IQ" sz="3200" b="1" dirty="0">
                <a:solidFill>
                  <a:srgbClr val="2350CF"/>
                </a:solidFill>
                <a:cs typeface="+mj-cs"/>
              </a:rPr>
              <a:t>خضر/</a:t>
            </a:r>
            <a:r>
              <a:rPr lang="en-US" sz="3200" b="1" dirty="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a:t>
            </a:r>
            <a:r>
              <a:rPr lang="ar-IQ" sz="3200" dirty="0" smtClean="0">
                <a:cs typeface="+mj-cs"/>
              </a:rPr>
              <a:t>الحدائق</a:t>
            </a:r>
          </a:p>
          <a:p>
            <a:pPr algn="ctr" rtl="1"/>
            <a:r>
              <a:rPr lang="ar-IQ" sz="3200" dirty="0" smtClean="0">
                <a:cs typeface="+mj-cs"/>
              </a:rPr>
              <a:t>كلية الزراعة-</a:t>
            </a:r>
            <a:r>
              <a:rPr lang="ar-IQ" sz="3200" dirty="0">
                <a:cs typeface="+mj-cs"/>
              </a:rPr>
              <a:t>جامعة </a:t>
            </a:r>
            <a:r>
              <a:rPr lang="ar-IQ" sz="3200" dirty="0" smtClean="0">
                <a:cs typeface="+mj-cs"/>
              </a:rPr>
              <a:t>البصرة</a:t>
            </a:r>
            <a:endParaRPr lang="ar-IQ" sz="3200" dirty="0">
              <a:cs typeface="+mj-cs"/>
            </a:endParaRPr>
          </a:p>
          <a:p>
            <a:pPr algn="ctr" rtl="1"/>
            <a:r>
              <a:rPr lang="ar-IQ" sz="3200" dirty="0" smtClean="0">
                <a:cs typeface="+mj-cs"/>
              </a:rPr>
              <a:t>البصرة-العراق</a:t>
            </a:r>
            <a:endParaRPr lang="ar-IQ" sz="3200" dirty="0">
              <a:cs typeface="+mj-cs"/>
            </a:endParaRPr>
          </a:p>
          <a:p>
            <a:pPr algn="ctr" rtl="1"/>
            <a:r>
              <a:rPr lang="en-US" sz="3200" dirty="0" smtClean="0">
                <a:cs typeface="+mj-cs"/>
              </a:rPr>
              <a:t>2022 </a:t>
            </a:r>
            <a:r>
              <a:rPr lang="en-US" sz="3200" dirty="0">
                <a:cs typeface="+mj-cs"/>
              </a:rPr>
              <a:t>– </a:t>
            </a:r>
            <a:r>
              <a:rPr lang="en-US" sz="3200" dirty="0" smtClean="0">
                <a:cs typeface="+mj-cs"/>
              </a:rPr>
              <a:t>2021 </a:t>
            </a:r>
            <a:endParaRPr lang="ar-IQ" sz="3200" dirty="0">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457200"/>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571999" y="457200"/>
            <a:ext cx="1143001" cy="1079499"/>
          </a:xfrm>
          <a:prstGeom prst="rect">
            <a:avLst/>
          </a:prstGeom>
        </p:spPr>
      </p:pic>
    </p:spTree>
    <p:extLst>
      <p:ext uri="{BB962C8B-B14F-4D97-AF65-F5344CB8AC3E}">
        <p14:creationId xmlns:p14="http://schemas.microsoft.com/office/powerpoint/2010/main" val="10589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a:t>
            </a:r>
            <a:r>
              <a:rPr lang="ar-IQ" sz="2800" b="1" dirty="0"/>
              <a:t>التكاثر وطرق الزراعة </a:t>
            </a: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يتكاثر </a:t>
            </a:r>
            <a:r>
              <a:rPr lang="ar-IQ" sz="2400" dirty="0">
                <a:cs typeface="+mj-cs"/>
              </a:rPr>
              <a:t>الباذنجان بالبذور التي تزرع في المشتل اولا ثم تشتل في الحقل الدائم وتكون الزراعة في كليهما (المشتل والحقل الدائم) بنفس الطرق المتبعة في زراعة الطماطة مع بعض الاعتبارات هي: </a:t>
            </a:r>
            <a:endParaRPr lang="ar-IQ" sz="2400" dirty="0" smtClean="0">
              <a:cs typeface="+mj-cs"/>
            </a:endParaRPr>
          </a:p>
          <a:p>
            <a:pPr marL="357188" indent="-357188" algn="just" rtl="1">
              <a:lnSpc>
                <a:spcPct val="150000"/>
              </a:lnSpc>
              <a:buNone/>
            </a:pPr>
            <a:r>
              <a:rPr lang="en-US" sz="2400" dirty="0">
                <a:cs typeface="+mj-cs"/>
              </a:rPr>
              <a:t>1</a:t>
            </a:r>
            <a:r>
              <a:rPr lang="ar-IQ" sz="2400" dirty="0">
                <a:cs typeface="+mj-cs"/>
              </a:rPr>
              <a:t>- لاينتج الباذنجان بزراعة البذور في الحقل الدائم مباشرة نظرا لطول الفترة التي يستغرقها انبات البذور (</a:t>
            </a:r>
            <a:r>
              <a:rPr lang="en-US" sz="2400" dirty="0">
                <a:cs typeface="+mj-cs"/>
              </a:rPr>
              <a:t>10 </a:t>
            </a:r>
            <a:r>
              <a:rPr lang="ar-IQ" sz="2400" dirty="0">
                <a:cs typeface="+mj-cs"/>
              </a:rPr>
              <a:t>– </a:t>
            </a:r>
            <a:r>
              <a:rPr lang="en-US" sz="2400" dirty="0">
                <a:cs typeface="+mj-cs"/>
              </a:rPr>
              <a:t>25</a:t>
            </a:r>
            <a:r>
              <a:rPr lang="ar-IQ" sz="2400" dirty="0">
                <a:cs typeface="+mj-cs"/>
              </a:rPr>
              <a:t>) يوما حسب درجة الحرارة. </a:t>
            </a:r>
            <a:endParaRPr lang="en-US" sz="2400" dirty="0">
              <a:cs typeface="+mj-cs"/>
            </a:endParaRPr>
          </a:p>
          <a:p>
            <a:pPr marL="185738" indent="-185738" algn="just" rtl="1">
              <a:lnSpc>
                <a:spcPct val="150000"/>
              </a:lnSpc>
              <a:buNone/>
            </a:pPr>
            <a:r>
              <a:rPr lang="en-US" sz="2400" dirty="0">
                <a:cs typeface="+mj-cs"/>
              </a:rPr>
              <a:t>2</a:t>
            </a:r>
            <a:r>
              <a:rPr lang="ar-IQ" sz="2400" dirty="0">
                <a:cs typeface="+mj-cs"/>
              </a:rPr>
              <a:t>- تكون زراعة البذور في المشتل قبل الموعد المتوقع لنقلها الى الحقل الدائم بمدة </a:t>
            </a:r>
            <a:r>
              <a:rPr lang="en-US" sz="2400" dirty="0">
                <a:cs typeface="+mj-cs"/>
              </a:rPr>
              <a:t>6 </a:t>
            </a:r>
            <a:r>
              <a:rPr lang="ar-IQ" sz="2400" dirty="0">
                <a:cs typeface="+mj-cs"/>
              </a:rPr>
              <a:t>– </a:t>
            </a:r>
            <a:r>
              <a:rPr lang="en-US" sz="2400" dirty="0">
                <a:cs typeface="+mj-cs"/>
              </a:rPr>
              <a:t>10</a:t>
            </a:r>
            <a:r>
              <a:rPr lang="ar-IQ" sz="2400" dirty="0">
                <a:cs typeface="+mj-cs"/>
              </a:rPr>
              <a:t> أسابيع ويتوقف ذلك على درجة الحرارة إذ تزداد المدة بانخفاضها. </a:t>
            </a:r>
            <a:endParaRPr lang="en-US" sz="2400" dirty="0">
              <a:cs typeface="+mj-cs"/>
            </a:endParaRPr>
          </a:p>
          <a:p>
            <a:pPr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1967229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a:t>
            </a:r>
            <a:r>
              <a:rPr lang="ar-IQ" sz="2800" b="1" dirty="0"/>
              <a:t>التكاثر وطرق الزراعة </a:t>
            </a: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marL="185738" indent="-185738" algn="just" rtl="1">
              <a:lnSpc>
                <a:spcPct val="150000"/>
              </a:lnSpc>
              <a:buNone/>
            </a:pPr>
            <a:r>
              <a:rPr lang="en-US" sz="2400" dirty="0">
                <a:cs typeface="+mj-cs"/>
              </a:rPr>
              <a:t>3</a:t>
            </a:r>
            <a:r>
              <a:rPr lang="ar-IQ" sz="2400" dirty="0">
                <a:cs typeface="+mj-cs"/>
              </a:rPr>
              <a:t>- يحتاج الدونم الواحد حوالي </a:t>
            </a:r>
            <a:r>
              <a:rPr lang="en-US" sz="2400" dirty="0">
                <a:cs typeface="+mj-cs"/>
              </a:rPr>
              <a:t>200</a:t>
            </a:r>
            <a:r>
              <a:rPr lang="ar-IQ" sz="2400" dirty="0">
                <a:cs typeface="+mj-cs"/>
              </a:rPr>
              <a:t>غم من البذور عند انتاج الشتلات في الدايات والى </a:t>
            </a:r>
            <a:r>
              <a:rPr lang="en-US" sz="2400" dirty="0">
                <a:cs typeface="+mj-cs"/>
              </a:rPr>
              <a:t>40 </a:t>
            </a:r>
            <a:r>
              <a:rPr lang="ar-IQ" sz="2400" dirty="0">
                <a:cs typeface="+mj-cs"/>
              </a:rPr>
              <a:t>– </a:t>
            </a:r>
            <a:r>
              <a:rPr lang="en-US" sz="2400" dirty="0">
                <a:cs typeface="+mj-cs"/>
              </a:rPr>
              <a:t>50</a:t>
            </a:r>
            <a:r>
              <a:rPr lang="ar-IQ" sz="2400" dirty="0">
                <a:cs typeface="+mj-cs"/>
              </a:rPr>
              <a:t> غم عند انتاجها في الاقراص او الاقداح الزراعية. </a:t>
            </a:r>
            <a:endParaRPr lang="en-US" sz="2400" dirty="0">
              <a:cs typeface="+mj-cs"/>
            </a:endParaRPr>
          </a:p>
          <a:p>
            <a:pPr marL="185738" indent="-185738" algn="just" rtl="1">
              <a:lnSpc>
                <a:spcPct val="150000"/>
              </a:lnSpc>
              <a:buNone/>
            </a:pPr>
            <a:r>
              <a:rPr lang="en-US" sz="2400" dirty="0">
                <a:cs typeface="+mj-cs"/>
              </a:rPr>
              <a:t>4</a:t>
            </a:r>
            <a:r>
              <a:rPr lang="ar-IQ" sz="2400" dirty="0">
                <a:cs typeface="+mj-cs"/>
              </a:rPr>
              <a:t>- لاينتج الباذنجان تحت الانفاق البلاستيكية بالطريقة العادية المتبعة في زراعة الطماطة لسببين هما:</a:t>
            </a:r>
            <a:endParaRPr lang="en-US" sz="2400" dirty="0">
              <a:cs typeface="+mj-cs"/>
            </a:endParaRPr>
          </a:p>
          <a:p>
            <a:pPr marL="0" indent="0" algn="just" rtl="1">
              <a:lnSpc>
                <a:spcPct val="150000"/>
              </a:lnSpc>
              <a:buNone/>
            </a:pPr>
            <a:r>
              <a:rPr lang="ar-IQ" sz="2400" dirty="0">
                <a:cs typeface="+mj-cs"/>
              </a:rPr>
              <a:t> أ- شدة </a:t>
            </a:r>
            <a:r>
              <a:rPr lang="ar-IQ" sz="2400" dirty="0"/>
              <a:t>حساسية</a:t>
            </a:r>
            <a:r>
              <a:rPr lang="ar-IQ" sz="2400" dirty="0" smtClean="0">
                <a:cs typeface="+mj-cs"/>
              </a:rPr>
              <a:t> </a:t>
            </a:r>
            <a:r>
              <a:rPr lang="ar-IQ" sz="2400" dirty="0">
                <a:cs typeface="+mj-cs"/>
              </a:rPr>
              <a:t>النبات للبرودة.   </a:t>
            </a:r>
            <a:endParaRPr lang="ar-IQ" sz="2400" dirty="0" smtClean="0">
              <a:cs typeface="+mj-cs"/>
            </a:endParaRPr>
          </a:p>
          <a:p>
            <a:pPr marL="0" indent="0" algn="just" rtl="1">
              <a:lnSpc>
                <a:spcPct val="150000"/>
              </a:lnSpc>
              <a:buNone/>
            </a:pPr>
            <a:r>
              <a:rPr lang="ar-IQ" sz="2400" dirty="0" smtClean="0">
                <a:cs typeface="+mj-cs"/>
              </a:rPr>
              <a:t> ب- </a:t>
            </a:r>
            <a:r>
              <a:rPr lang="ar-IQ" sz="2400" dirty="0">
                <a:cs typeface="+mj-cs"/>
              </a:rPr>
              <a:t>وصول النمو النباتي الى ارتفاعات تزيد على ارتفاع النفق. </a:t>
            </a:r>
            <a:r>
              <a:rPr lang="ar-IQ" sz="2400" dirty="0" smtClean="0">
                <a:cs typeface="+mj-cs"/>
              </a:rPr>
              <a:t>........... يتبع</a:t>
            </a:r>
            <a:endParaRPr lang="en-US" sz="2400" dirty="0">
              <a:cs typeface="+mj-cs"/>
            </a:endParaRPr>
          </a:p>
          <a:p>
            <a:pPr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1441836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400" b="1" dirty="0" smtClean="0"/>
              <a:t>*</a:t>
            </a:r>
            <a:r>
              <a:rPr lang="ar-IQ" sz="2400" b="1" dirty="0"/>
              <a:t>موعــد الــزراعـة</a:t>
            </a: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يزرع </a:t>
            </a:r>
            <a:r>
              <a:rPr lang="ar-IQ" sz="2400" dirty="0">
                <a:cs typeface="+mj-cs"/>
              </a:rPr>
              <a:t>الباذنجان في شهر شباط بالنسبة للزراعة المبكرة المغطاة، </a:t>
            </a:r>
            <a:endParaRPr lang="ar-IQ" sz="2400" dirty="0" smtClean="0">
              <a:cs typeface="+mj-cs"/>
            </a:endParaRPr>
          </a:p>
          <a:p>
            <a:pPr algn="just" rtl="1">
              <a:lnSpc>
                <a:spcPct val="150000"/>
              </a:lnSpc>
              <a:buFontTx/>
              <a:buChar char="-"/>
            </a:pPr>
            <a:r>
              <a:rPr lang="ar-IQ" sz="2400" dirty="0" smtClean="0">
                <a:cs typeface="+mj-cs"/>
              </a:rPr>
              <a:t>وفي </a:t>
            </a:r>
            <a:r>
              <a:rPr lang="ar-IQ" sz="2400" dirty="0">
                <a:cs typeface="+mj-cs"/>
              </a:rPr>
              <a:t>اذار بالنسبة للزراعة الصيفية المكشوفة، </a:t>
            </a:r>
            <a:endParaRPr lang="ar-IQ" sz="2400" dirty="0" smtClean="0">
              <a:cs typeface="+mj-cs"/>
            </a:endParaRPr>
          </a:p>
          <a:p>
            <a:pPr algn="just" rtl="1">
              <a:lnSpc>
                <a:spcPct val="150000"/>
              </a:lnSpc>
              <a:buFontTx/>
              <a:buChar char="-"/>
            </a:pPr>
            <a:r>
              <a:rPr lang="ar-IQ" sz="2400" dirty="0" smtClean="0">
                <a:cs typeface="+mj-cs"/>
              </a:rPr>
              <a:t>وللفترة </a:t>
            </a:r>
            <a:r>
              <a:rPr lang="ar-IQ" sz="2400" dirty="0">
                <a:cs typeface="+mj-cs"/>
              </a:rPr>
              <a:t>من اب – منتصف ايلول عند زراعته في البيوت المحمية</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352296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3100" b="1" dirty="0" smtClean="0"/>
              <a:t>*</a:t>
            </a:r>
            <a:r>
              <a:rPr lang="ar-IQ" sz="3100" b="1" dirty="0"/>
              <a:t>عمليات الخدمة </a:t>
            </a: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85000" lnSpcReduction="10000"/>
          </a:bodyPr>
          <a:lstStyle/>
          <a:p>
            <a:pPr algn="just" rtl="1">
              <a:lnSpc>
                <a:spcPct val="160000"/>
              </a:lnSpc>
              <a:buFontTx/>
              <a:buChar char="-"/>
            </a:pPr>
            <a:r>
              <a:rPr lang="ar-IQ" sz="2400" dirty="0" smtClean="0">
                <a:cs typeface="+mj-cs"/>
              </a:rPr>
              <a:t>تجرى </a:t>
            </a:r>
            <a:r>
              <a:rPr lang="ar-IQ" sz="2400" dirty="0">
                <a:cs typeface="+mj-cs"/>
              </a:rPr>
              <a:t>لحقول الباذنجان نفس عمليات الخدمة المتبعة في زراعة الطماطة مع مراعاة مايلي</a:t>
            </a:r>
            <a:r>
              <a:rPr lang="ar-IQ" sz="2400" dirty="0" smtClean="0">
                <a:cs typeface="+mj-cs"/>
              </a:rPr>
              <a:t>:</a:t>
            </a:r>
            <a:endParaRPr lang="ar-IQ" sz="2400" dirty="0">
              <a:cs typeface="+mj-cs"/>
            </a:endParaRPr>
          </a:p>
          <a:p>
            <a:pPr marL="271463" indent="-271463" algn="just" rtl="1">
              <a:lnSpc>
                <a:spcPct val="160000"/>
              </a:lnSpc>
              <a:buNone/>
            </a:pPr>
            <a:r>
              <a:rPr lang="ar-IQ" sz="2400" dirty="0" smtClean="0">
                <a:cs typeface="+mj-cs"/>
              </a:rPr>
              <a:t> </a:t>
            </a:r>
            <a:r>
              <a:rPr lang="en-US" sz="2400" dirty="0">
                <a:cs typeface="+mj-cs"/>
              </a:rPr>
              <a:t>1</a:t>
            </a:r>
            <a:r>
              <a:rPr lang="ar-IQ" sz="2400" dirty="0">
                <a:cs typeface="+mj-cs"/>
              </a:rPr>
              <a:t>- يؤدي عدم انتظام الري اثناء فترة الازهار وعقد الثمار الى سقوط الازهار والثمار الحديثة كما يؤدي نقص الرطوبة الارضية الى اكتساب الثمار طعما لاذعا. </a:t>
            </a:r>
            <a:endParaRPr lang="en-US" sz="2400" dirty="0">
              <a:cs typeface="+mj-cs"/>
            </a:endParaRPr>
          </a:p>
          <a:p>
            <a:pPr marL="271463" indent="-271463" algn="just" rtl="1">
              <a:lnSpc>
                <a:spcPct val="160000"/>
              </a:lnSpc>
              <a:buNone/>
            </a:pPr>
            <a:r>
              <a:rPr lang="en-US" sz="2400" dirty="0">
                <a:cs typeface="+mj-cs"/>
              </a:rPr>
              <a:t>2</a:t>
            </a:r>
            <a:r>
              <a:rPr lang="ar-IQ" sz="2400" dirty="0">
                <a:cs typeface="+mj-cs"/>
              </a:rPr>
              <a:t>- يمكن ري حقول الباذنجان بالغمر والرش والتنقيط ولكن تفضل طريقة الري بالتنقيط.</a:t>
            </a:r>
            <a:endParaRPr lang="en-US" sz="2400" dirty="0">
              <a:cs typeface="+mj-cs"/>
            </a:endParaRPr>
          </a:p>
          <a:p>
            <a:pPr marL="271463" indent="-271463" algn="just" rtl="1">
              <a:lnSpc>
                <a:spcPct val="160000"/>
              </a:lnSpc>
              <a:buNone/>
            </a:pPr>
            <a:r>
              <a:rPr lang="ar-IQ" sz="2400" dirty="0">
                <a:cs typeface="+mj-cs"/>
              </a:rPr>
              <a:t> </a:t>
            </a:r>
            <a:r>
              <a:rPr lang="en-US" sz="2400" dirty="0">
                <a:cs typeface="+mj-cs"/>
              </a:rPr>
              <a:t>3</a:t>
            </a:r>
            <a:r>
              <a:rPr lang="ar-IQ" sz="2400" dirty="0">
                <a:cs typeface="+mj-cs"/>
              </a:rPr>
              <a:t>- تاخذ حقول الباذنجان نفس برنامج تسميد الطماطة ولكن الباذنجان لا يحتاج الى الكالسيوم بعد الزراعة لان ثماره لاتصاب بتعفن الطرف الزهري ويكفي لنموه ماياخذه من الكالسيوم المضاف الى التربة بصورة سوبرفوسفات قبل الزراعة. </a:t>
            </a:r>
            <a:endParaRPr lang="en-US" sz="2400" dirty="0">
              <a:cs typeface="+mj-cs"/>
            </a:endParaRPr>
          </a:p>
          <a:p>
            <a:pPr marL="271463" indent="-271463" algn="just" rtl="1">
              <a:lnSpc>
                <a:spcPct val="160000"/>
              </a:lnSpc>
              <a:buNone/>
            </a:pPr>
            <a:r>
              <a:rPr lang="en-US" sz="2400" dirty="0">
                <a:cs typeface="+mj-cs"/>
              </a:rPr>
              <a:t>4</a:t>
            </a:r>
            <a:r>
              <a:rPr lang="ar-IQ" sz="2400" dirty="0">
                <a:cs typeface="+mj-cs"/>
              </a:rPr>
              <a:t>- يستجيب الباذنجان لاستعمال الاغطية البلاستيكية السوداء إذ تكون النباتات النامية قوية النمو وتعطي حاصلا اعلى وخاصة عند تسميدها جيدا بالنتروجين. </a:t>
            </a:r>
            <a:r>
              <a:rPr lang="ar-IQ" sz="2400" dirty="0" smtClean="0">
                <a:cs typeface="+mj-cs"/>
              </a:rPr>
              <a:t>......... يتبع</a:t>
            </a:r>
            <a:endParaRPr lang="en-US" sz="2400" dirty="0">
              <a:cs typeface="+mj-cs"/>
            </a:endParaRPr>
          </a:p>
          <a:p>
            <a:pPr marL="0" indent="0" algn="just" rtl="1">
              <a:lnSpc>
                <a:spcPct val="150000"/>
              </a:lnSpc>
              <a:buNone/>
            </a:pPr>
            <a:endParaRPr lang="en-US" sz="2400" dirty="0">
              <a:cs typeface="+mj-cs"/>
            </a:endParaRPr>
          </a:p>
        </p:txBody>
      </p:sp>
    </p:spTree>
    <p:extLst>
      <p:ext uri="{BB962C8B-B14F-4D97-AF65-F5344CB8AC3E}">
        <p14:creationId xmlns:p14="http://schemas.microsoft.com/office/powerpoint/2010/main" val="1423486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a:t>
            </a:r>
            <a:r>
              <a:rPr lang="ar-IQ" sz="2800" b="1" dirty="0"/>
              <a:t>النضج والحصاد والتخزين </a:t>
            </a:r>
            <a:r>
              <a:rPr lang="en-US" sz="2800" dirty="0"/>
              <a:t/>
            </a:r>
            <a:br>
              <a:rPr lang="en-US" sz="2800" dirty="0"/>
            </a:b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يبدا </a:t>
            </a:r>
            <a:r>
              <a:rPr lang="ar-IQ" sz="2400" dirty="0">
                <a:cs typeface="+mj-cs"/>
              </a:rPr>
              <a:t>نضج ثمار الباذنجان بعد </a:t>
            </a:r>
            <a:r>
              <a:rPr lang="en-US" sz="2400" dirty="0">
                <a:cs typeface="+mj-cs"/>
              </a:rPr>
              <a:t>2.5 </a:t>
            </a:r>
            <a:r>
              <a:rPr lang="ar-IQ" sz="2400" dirty="0">
                <a:cs typeface="+mj-cs"/>
              </a:rPr>
              <a:t>– </a:t>
            </a:r>
            <a:r>
              <a:rPr lang="en-US" sz="2400" dirty="0">
                <a:cs typeface="+mj-cs"/>
              </a:rPr>
              <a:t>3</a:t>
            </a:r>
            <a:r>
              <a:rPr lang="ar-IQ" sz="2400" dirty="0">
                <a:cs typeface="+mj-cs"/>
              </a:rPr>
              <a:t> أشهر من الشتل ويستمر الحصاد لنفس المدة تقريبا, </a:t>
            </a:r>
            <a:endParaRPr lang="ar-IQ" sz="2400" dirty="0" smtClean="0">
              <a:cs typeface="+mj-cs"/>
            </a:endParaRPr>
          </a:p>
          <a:p>
            <a:pPr algn="just" rtl="1">
              <a:lnSpc>
                <a:spcPct val="150000"/>
              </a:lnSpc>
              <a:buFontTx/>
              <a:buChar char="-"/>
            </a:pPr>
            <a:r>
              <a:rPr lang="ar-IQ" sz="2400" dirty="0" smtClean="0">
                <a:cs typeface="+mj-cs"/>
              </a:rPr>
              <a:t>وتكون </a:t>
            </a:r>
            <a:r>
              <a:rPr lang="ar-IQ" sz="2400" dirty="0">
                <a:cs typeface="+mj-cs"/>
              </a:rPr>
              <a:t>الثمار في مرحلة النضج الاستهلاكي عندما تصل الى ثلثي حجمها </a:t>
            </a:r>
            <a:r>
              <a:rPr lang="ar-IQ" sz="2400" dirty="0" smtClean="0">
                <a:cs typeface="+mj-cs"/>
              </a:rPr>
              <a:t>الكامل،</a:t>
            </a:r>
          </a:p>
          <a:p>
            <a:pPr algn="just" rtl="1">
              <a:lnSpc>
                <a:spcPct val="150000"/>
              </a:lnSpc>
              <a:buFontTx/>
              <a:buChar char="-"/>
            </a:pPr>
            <a:r>
              <a:rPr lang="ar-IQ" sz="2400" dirty="0" smtClean="0">
                <a:cs typeface="+mj-cs"/>
              </a:rPr>
              <a:t> </a:t>
            </a:r>
            <a:r>
              <a:rPr lang="ar-IQ" sz="2400" dirty="0">
                <a:cs typeface="+mj-cs"/>
              </a:rPr>
              <a:t>وتجنى ابتداءا من تلك المرحلة حتى وصولها النضج الكامل وقبل ان تبدا بذورها بالتصلب. </a:t>
            </a:r>
            <a:endParaRPr lang="en-US" sz="2400" dirty="0">
              <a:cs typeface="+mj-cs"/>
            </a:endParaRPr>
          </a:p>
          <a:p>
            <a:pPr marL="0" indent="0" algn="just" rtl="1">
              <a:lnSpc>
                <a:spcPct val="160000"/>
              </a:lnSpc>
              <a:buNone/>
            </a:pPr>
            <a:endParaRPr lang="en-US" sz="2400" dirty="0">
              <a:cs typeface="+mj-cs"/>
            </a:endParaRPr>
          </a:p>
        </p:txBody>
      </p:sp>
    </p:spTree>
    <p:extLst>
      <p:ext uri="{BB962C8B-B14F-4D97-AF65-F5344CB8AC3E}">
        <p14:creationId xmlns:p14="http://schemas.microsoft.com/office/powerpoint/2010/main" val="189103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a:t>
            </a:r>
            <a:r>
              <a:rPr lang="ar-IQ" sz="2800" b="1" dirty="0"/>
              <a:t>النضج والحصاد والتخزين </a:t>
            </a:r>
            <a:r>
              <a:rPr lang="en-US" sz="2800" dirty="0"/>
              <a:t/>
            </a:r>
            <a:br>
              <a:rPr lang="en-US" sz="2800" dirty="0"/>
            </a:b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a:cs typeface="+mj-cs"/>
              </a:rPr>
              <a:t>للتعرف على مرحلة النضج المناسبة للجني يُضغط على الثمرة بالابهام، </a:t>
            </a:r>
            <a:endParaRPr lang="ar-IQ" sz="2400" dirty="0" smtClean="0">
              <a:cs typeface="+mj-cs"/>
            </a:endParaRPr>
          </a:p>
          <a:p>
            <a:pPr algn="just" rtl="1">
              <a:lnSpc>
                <a:spcPct val="150000"/>
              </a:lnSpc>
              <a:buFontTx/>
              <a:buChar char="-"/>
            </a:pPr>
            <a:r>
              <a:rPr lang="ar-IQ" sz="2400" dirty="0" smtClean="0">
                <a:cs typeface="+mj-cs"/>
              </a:rPr>
              <a:t>فاذا </a:t>
            </a:r>
            <a:r>
              <a:rPr lang="ar-IQ" sz="2400" dirty="0">
                <a:cs typeface="+mj-cs"/>
              </a:rPr>
              <a:t>اندفع جلد الثمرة الى مكانه الاول بسرعة بعد رفع الاصبع دل على انها مازالت غير ناضجة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اما اذا عاد الجلد الى وضعه الاول ببطء شديد دل على انها زائدة النضج، </a:t>
            </a:r>
            <a:endParaRPr lang="ar-IQ" sz="2400" dirty="0" smtClean="0">
              <a:cs typeface="+mj-cs"/>
            </a:endParaRPr>
          </a:p>
          <a:p>
            <a:pPr algn="just" rtl="1">
              <a:lnSpc>
                <a:spcPct val="150000"/>
              </a:lnSpc>
              <a:buFontTx/>
              <a:buChar char="-"/>
            </a:pPr>
            <a:r>
              <a:rPr lang="ar-IQ" sz="2400" dirty="0" smtClean="0">
                <a:cs typeface="+mj-cs"/>
              </a:rPr>
              <a:t>وتعد </a:t>
            </a:r>
            <a:r>
              <a:rPr lang="ar-IQ" sz="2400" dirty="0">
                <a:cs typeface="+mj-cs"/>
              </a:rPr>
              <a:t>الثمار المناسبة للاستهلاك وسطا بين الحالتين, </a:t>
            </a:r>
            <a:endParaRPr lang="ar-IQ" sz="2400" dirty="0" smtClean="0">
              <a:cs typeface="+mj-cs"/>
            </a:endParaRPr>
          </a:p>
          <a:p>
            <a:pPr algn="just" rtl="1">
              <a:lnSpc>
                <a:spcPct val="150000"/>
              </a:lnSpc>
              <a:buFontTx/>
              <a:buChar char="-"/>
            </a:pPr>
            <a:r>
              <a:rPr lang="ar-IQ" sz="2400" dirty="0" smtClean="0">
                <a:cs typeface="+mj-cs"/>
              </a:rPr>
              <a:t>واذا </a:t>
            </a:r>
            <a:r>
              <a:rPr lang="ar-IQ" sz="2400" dirty="0">
                <a:cs typeface="+mj-cs"/>
              </a:rPr>
              <a:t>تعدت مرحلة النضج المناسبة للاستهلاك فانها تتحول الى اللون البرونزي وتتصلب قشرتها وبذورها وتكتسب طعما لاذعا.</a:t>
            </a:r>
            <a:endParaRPr lang="en-US" sz="2400" dirty="0">
              <a:cs typeface="+mj-cs"/>
            </a:endParaRPr>
          </a:p>
        </p:txBody>
      </p:sp>
    </p:spTree>
    <p:extLst>
      <p:ext uri="{BB962C8B-B14F-4D97-AF65-F5344CB8AC3E}">
        <p14:creationId xmlns:p14="http://schemas.microsoft.com/office/powerpoint/2010/main" val="4039750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a:t>
            </a:r>
            <a:r>
              <a:rPr lang="ar-IQ" sz="2800" b="1" dirty="0"/>
              <a:t>النضج والحصاد والتخزين </a:t>
            </a:r>
            <a:r>
              <a:rPr lang="en-US" sz="2800" dirty="0"/>
              <a:t/>
            </a:r>
            <a:br>
              <a:rPr lang="en-US" sz="2800" dirty="0"/>
            </a:b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يتناسب </a:t>
            </a:r>
            <a:r>
              <a:rPr lang="ar-IQ" sz="2400" dirty="0">
                <a:cs typeface="+mj-cs"/>
              </a:rPr>
              <a:t>محصول الباذنجان طرديا مع التاخر في الجني</a:t>
            </a:r>
            <a:r>
              <a:rPr lang="ar-IQ" sz="2400" dirty="0" smtClean="0">
                <a:cs typeface="+mj-cs"/>
              </a:rPr>
              <a:t>,</a:t>
            </a:r>
          </a:p>
          <a:p>
            <a:pPr marL="271463" indent="-271463" algn="just" rtl="1">
              <a:lnSpc>
                <a:spcPct val="150000"/>
              </a:lnSpc>
              <a:buFontTx/>
              <a:buChar char="-"/>
            </a:pPr>
            <a:r>
              <a:rPr lang="ar-IQ" sz="2400" dirty="0" smtClean="0">
                <a:cs typeface="+mj-cs"/>
              </a:rPr>
              <a:t> </a:t>
            </a:r>
            <a:r>
              <a:rPr lang="ar-IQ" sz="2400" dirty="0">
                <a:cs typeface="+mj-cs"/>
              </a:rPr>
              <a:t>الا ان ذلك تصاحبه احتمالات تجاوز الثمار مرحلة النضج المناسبة </a:t>
            </a:r>
            <a:r>
              <a:rPr lang="ar-IQ" sz="2400" dirty="0" smtClean="0">
                <a:cs typeface="+mj-cs"/>
              </a:rPr>
              <a:t>للاستهلاك،</a:t>
            </a:r>
          </a:p>
          <a:p>
            <a:pPr marL="271463" indent="-271463" algn="just" rtl="1">
              <a:lnSpc>
                <a:spcPct val="150000"/>
              </a:lnSpc>
              <a:buFontTx/>
              <a:buChar char="-"/>
            </a:pPr>
            <a:r>
              <a:rPr lang="ar-IQ" sz="2400" dirty="0" smtClean="0">
                <a:cs typeface="+mj-cs"/>
              </a:rPr>
              <a:t> </a:t>
            </a:r>
            <a:r>
              <a:rPr lang="ar-IQ" sz="2400" dirty="0">
                <a:cs typeface="+mj-cs"/>
              </a:rPr>
              <a:t>واذا حدث ذلك فيجب في هذه الحالة جني الثمار والتخلص </a:t>
            </a:r>
            <a:r>
              <a:rPr lang="ar-IQ" sz="2400" dirty="0" smtClean="0">
                <a:cs typeface="+mj-cs"/>
              </a:rPr>
              <a:t>منها،</a:t>
            </a:r>
          </a:p>
          <a:p>
            <a:pPr marL="271463" indent="-271463" algn="just" rtl="1">
              <a:lnSpc>
                <a:spcPct val="150000"/>
              </a:lnSpc>
              <a:buFontTx/>
              <a:buChar char="-"/>
            </a:pPr>
            <a:r>
              <a:rPr lang="ar-IQ" sz="2400" dirty="0" smtClean="0">
                <a:cs typeface="+mj-cs"/>
              </a:rPr>
              <a:t> </a:t>
            </a:r>
            <a:r>
              <a:rPr lang="ar-IQ" sz="2400" dirty="0">
                <a:cs typeface="+mj-cs"/>
              </a:rPr>
              <a:t>لان تركها على النبات يعجل من شيخوخته ويؤدي الى نقص الحاصل. </a:t>
            </a:r>
            <a:endParaRPr lang="en-US" sz="2400" dirty="0">
              <a:cs typeface="+mj-cs"/>
            </a:endParaRPr>
          </a:p>
          <a:p>
            <a:pPr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4140850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a:t>
            </a:r>
            <a:r>
              <a:rPr lang="ar-IQ" sz="2800" b="1" dirty="0"/>
              <a:t>النضج والحصاد والتخزين </a:t>
            </a:r>
            <a:r>
              <a:rPr lang="en-US" sz="2800" dirty="0"/>
              <a:t/>
            </a:r>
            <a:br>
              <a:rPr lang="en-US" sz="2800" dirty="0"/>
            </a:b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تحصد </a:t>
            </a:r>
            <a:r>
              <a:rPr lang="ar-IQ" sz="2400" dirty="0">
                <a:cs typeface="+mj-cs"/>
              </a:rPr>
              <a:t>الثمار باعناقها كل </a:t>
            </a:r>
            <a:r>
              <a:rPr lang="en-US" sz="2400" dirty="0">
                <a:cs typeface="+mj-cs"/>
              </a:rPr>
              <a:t>3 </a:t>
            </a:r>
            <a:r>
              <a:rPr lang="ar-IQ" sz="2400" dirty="0">
                <a:cs typeface="+mj-cs"/>
              </a:rPr>
              <a:t>– </a:t>
            </a:r>
            <a:r>
              <a:rPr lang="en-US" sz="2400" dirty="0">
                <a:cs typeface="+mj-cs"/>
              </a:rPr>
              <a:t>5 </a:t>
            </a:r>
            <a:r>
              <a:rPr lang="ar-IQ" sz="2400" dirty="0">
                <a:cs typeface="+mj-cs"/>
              </a:rPr>
              <a:t>ايام في الاصناف ذات الثمار </a:t>
            </a:r>
            <a:r>
              <a:rPr lang="ar-IQ" sz="2400" dirty="0" smtClean="0">
                <a:cs typeface="+mj-cs"/>
              </a:rPr>
              <a:t>الطويلة،</a:t>
            </a:r>
          </a:p>
          <a:p>
            <a:pPr algn="just" rtl="1">
              <a:lnSpc>
                <a:spcPct val="150000"/>
              </a:lnSpc>
              <a:buFontTx/>
              <a:buChar char="-"/>
            </a:pPr>
            <a:r>
              <a:rPr lang="ar-IQ" sz="2400" dirty="0" smtClean="0">
                <a:cs typeface="+mj-cs"/>
              </a:rPr>
              <a:t> </a:t>
            </a:r>
            <a:r>
              <a:rPr lang="ar-IQ" sz="2400" dirty="0">
                <a:cs typeface="+mj-cs"/>
              </a:rPr>
              <a:t>وكل </a:t>
            </a:r>
            <a:r>
              <a:rPr lang="en-US" sz="2400" dirty="0">
                <a:cs typeface="+mj-cs"/>
              </a:rPr>
              <a:t>5 </a:t>
            </a:r>
            <a:r>
              <a:rPr lang="ar-IQ" sz="2400" dirty="0">
                <a:cs typeface="+mj-cs"/>
              </a:rPr>
              <a:t>– </a:t>
            </a:r>
            <a:r>
              <a:rPr lang="en-US" sz="2400" dirty="0">
                <a:cs typeface="+mj-cs"/>
              </a:rPr>
              <a:t> 10</a:t>
            </a:r>
            <a:r>
              <a:rPr lang="ar-IQ" sz="2400" dirty="0">
                <a:cs typeface="+mj-cs"/>
              </a:rPr>
              <a:t>ايام في الاصناف ذات الثمار الكروية والبيضوية، </a:t>
            </a:r>
            <a:endParaRPr lang="ar-IQ" sz="2400" dirty="0" smtClean="0">
              <a:cs typeface="+mj-cs"/>
            </a:endParaRPr>
          </a:p>
          <a:p>
            <a:pPr algn="just" rtl="1">
              <a:lnSpc>
                <a:spcPct val="150000"/>
              </a:lnSpc>
              <a:buFontTx/>
              <a:buChar char="-"/>
            </a:pPr>
            <a:r>
              <a:rPr lang="ar-IQ" sz="2400" dirty="0" smtClean="0">
                <a:cs typeface="+mj-cs"/>
              </a:rPr>
              <a:t>وتقصر </a:t>
            </a:r>
            <a:r>
              <a:rPr lang="ar-IQ" sz="2400" dirty="0">
                <a:cs typeface="+mj-cs"/>
              </a:rPr>
              <a:t>المدة بين الجنيات في الجو الحار وتطول في الجو البارد. </a:t>
            </a:r>
            <a:endParaRPr lang="en-US" sz="2400" dirty="0">
              <a:cs typeface="+mj-cs"/>
            </a:endParaRPr>
          </a:p>
          <a:p>
            <a:pPr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2707288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2800" b="1" dirty="0" smtClean="0"/>
              <a:t/>
            </a:r>
            <a:br>
              <a:rPr lang="ar-IQ" sz="2800" b="1" dirty="0" smtClean="0"/>
            </a:br>
            <a:r>
              <a:rPr lang="ar-IQ" sz="2800" b="1" dirty="0"/>
              <a:t/>
            </a:r>
            <a:br>
              <a:rPr lang="ar-IQ" sz="2800" b="1" dirty="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
            </a:r>
            <a:br>
              <a:rPr lang="ar-IQ" sz="2800" b="1" dirty="0" smtClean="0"/>
            </a:br>
            <a:r>
              <a:rPr lang="ar-IQ" sz="2800" b="1" dirty="0" smtClean="0"/>
              <a:t>*</a:t>
            </a:r>
            <a:r>
              <a:rPr lang="ar-IQ" sz="2800" b="1" dirty="0"/>
              <a:t>النضج والحصاد والتخزين </a:t>
            </a:r>
            <a:r>
              <a:rPr lang="en-US" sz="2800" dirty="0"/>
              <a:t/>
            </a:r>
            <a:br>
              <a:rPr lang="en-US" sz="2800" dirty="0"/>
            </a:br>
            <a:r>
              <a:rPr lang="en-US" sz="2000" dirty="0"/>
              <a:t/>
            </a:r>
            <a:br>
              <a:rPr lang="en-US" sz="2000" dirty="0"/>
            </a:br>
            <a:r>
              <a:rPr lang="en-US" sz="2400" dirty="0"/>
              <a:t/>
            </a:r>
            <a:br>
              <a:rPr lang="en-US" sz="2400" dirty="0"/>
            </a:br>
            <a:r>
              <a:rPr lang="en-US" sz="2800" dirty="0"/>
              <a:t/>
            </a:r>
            <a:br>
              <a:rPr lang="en-US" sz="2800" dirty="0"/>
            </a:b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يمكن </a:t>
            </a:r>
            <a:r>
              <a:rPr lang="ar-IQ" sz="2400" dirty="0">
                <a:cs typeface="+mj-cs"/>
              </a:rPr>
              <a:t>تخزين ثمار الباذنجان لمدة اسبوع بحالة جيدة على درجة حرارة </a:t>
            </a:r>
            <a:r>
              <a:rPr lang="en-US" sz="2400" dirty="0" smtClean="0">
                <a:cs typeface="+mj-cs"/>
              </a:rPr>
              <a:t>10</a:t>
            </a:r>
            <a:r>
              <a:rPr lang="ar-IQ" sz="2400" dirty="0" smtClean="0">
                <a:cs typeface="+mj-cs"/>
              </a:rPr>
              <a:t>م◦</a:t>
            </a:r>
          </a:p>
          <a:p>
            <a:pPr algn="just" rtl="1">
              <a:lnSpc>
                <a:spcPct val="150000"/>
              </a:lnSpc>
              <a:buFontTx/>
              <a:buChar char="-"/>
            </a:pPr>
            <a:r>
              <a:rPr lang="ar-IQ" sz="2400" dirty="0" smtClean="0">
                <a:cs typeface="+mj-cs"/>
              </a:rPr>
              <a:t>ورطوبة </a:t>
            </a:r>
            <a:r>
              <a:rPr lang="ar-IQ" sz="2400" dirty="0">
                <a:cs typeface="+mj-cs"/>
              </a:rPr>
              <a:t>نسبية </a:t>
            </a:r>
            <a:r>
              <a:rPr lang="en-US" sz="2400" dirty="0" smtClean="0">
                <a:cs typeface="+mj-cs"/>
              </a:rPr>
              <a:t> 85 </a:t>
            </a:r>
            <a:r>
              <a:rPr lang="ar-IQ" sz="2400" dirty="0">
                <a:cs typeface="+mj-cs"/>
              </a:rPr>
              <a:t>– </a:t>
            </a:r>
            <a:r>
              <a:rPr lang="en-US" sz="2400" dirty="0">
                <a:cs typeface="+mj-cs"/>
              </a:rPr>
              <a:t> 90 </a:t>
            </a:r>
            <a:r>
              <a:rPr lang="ar-IQ" sz="2400" dirty="0">
                <a:cs typeface="+mj-cs"/>
              </a:rPr>
              <a:t>%، </a:t>
            </a:r>
            <a:endParaRPr lang="ar-IQ" sz="2400" dirty="0" smtClean="0">
              <a:cs typeface="+mj-cs"/>
            </a:endParaRPr>
          </a:p>
          <a:p>
            <a:pPr algn="just" rtl="1">
              <a:lnSpc>
                <a:spcPct val="150000"/>
              </a:lnSpc>
              <a:buFontTx/>
              <a:buChar char="-"/>
            </a:pPr>
            <a:r>
              <a:rPr lang="ar-IQ" sz="2400" dirty="0" smtClean="0">
                <a:cs typeface="+mj-cs"/>
              </a:rPr>
              <a:t> </a:t>
            </a:r>
            <a:r>
              <a:rPr lang="ar-IQ" sz="2400" dirty="0">
                <a:cs typeface="+mj-cs"/>
              </a:rPr>
              <a:t>وتتعرض الثمار للاصابة باضرار البرودة اذا تعرضت لدرجة حرارة </a:t>
            </a:r>
            <a:r>
              <a:rPr lang="en-US" sz="2400" dirty="0" smtClean="0">
                <a:cs typeface="+mj-cs"/>
              </a:rPr>
              <a:t>7</a:t>
            </a:r>
            <a:r>
              <a:rPr lang="ar-IQ" sz="2400" dirty="0" smtClean="0">
                <a:cs typeface="+mj-cs"/>
              </a:rPr>
              <a:t>م◦ او </a:t>
            </a:r>
            <a:r>
              <a:rPr lang="ar-IQ" sz="2400" dirty="0">
                <a:cs typeface="+mj-cs"/>
              </a:rPr>
              <a:t>اقل من ذلك. </a:t>
            </a:r>
            <a:r>
              <a:rPr lang="ar-IQ" sz="2400" dirty="0" smtClean="0">
                <a:cs typeface="+mj-cs"/>
              </a:rPr>
              <a:t>.................................. يتبع    </a:t>
            </a:r>
            <a:endParaRPr lang="en-US" sz="2400" dirty="0">
              <a:cs typeface="+mj-cs"/>
            </a:endParaRPr>
          </a:p>
          <a:p>
            <a:pPr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474554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85800"/>
            <a:ext cx="8305800" cy="5334000"/>
          </a:xfrm>
        </p:spPr>
        <p:txBody>
          <a:bodyPr>
            <a:noAutofit/>
          </a:bodyPr>
          <a:lstStyle/>
          <a:p>
            <a:pPr rtl="1">
              <a:lnSpc>
                <a:spcPct val="150000"/>
              </a:lnSpc>
              <a:spcBef>
                <a:spcPts val="0"/>
              </a:spcBef>
            </a:pPr>
            <a:r>
              <a:rPr lang="ar-IQ" b="1" dirty="0" smtClean="0">
                <a:cs typeface="+mj-cs"/>
              </a:rPr>
              <a:t>**الفلفل</a:t>
            </a:r>
          </a:p>
          <a:p>
            <a:pPr algn="r" rtl="1">
              <a:lnSpc>
                <a:spcPct val="150000"/>
              </a:lnSpc>
            </a:pPr>
            <a:r>
              <a:rPr lang="ar-IQ" b="1" dirty="0" smtClean="0">
                <a:cs typeface="+mj-cs"/>
              </a:rPr>
              <a:t>-الاسم </a:t>
            </a:r>
            <a:r>
              <a:rPr lang="ar-IQ" b="1" dirty="0">
                <a:cs typeface="+mj-cs"/>
              </a:rPr>
              <a:t>الانكليزي </a:t>
            </a:r>
            <a:r>
              <a:rPr lang="en-US" b="1" dirty="0">
                <a:cs typeface="+mj-cs"/>
              </a:rPr>
              <a:t>   Pepper</a:t>
            </a:r>
            <a:endParaRPr lang="en-US" dirty="0">
              <a:cs typeface="+mj-cs"/>
            </a:endParaRPr>
          </a:p>
          <a:p>
            <a:pPr algn="r" rtl="1">
              <a:lnSpc>
                <a:spcPct val="150000"/>
              </a:lnSpc>
            </a:pPr>
            <a:r>
              <a:rPr lang="ar-IQ" b="1" dirty="0">
                <a:cs typeface="+mj-cs"/>
              </a:rPr>
              <a:t>-</a:t>
            </a:r>
            <a:r>
              <a:rPr lang="ar-IQ" b="1" dirty="0" smtClean="0">
                <a:cs typeface="+mj-cs"/>
              </a:rPr>
              <a:t>الاسم </a:t>
            </a:r>
            <a:r>
              <a:rPr lang="ar-IQ" b="1" dirty="0">
                <a:cs typeface="+mj-cs"/>
              </a:rPr>
              <a:t>العلمــي   </a:t>
            </a:r>
            <a:r>
              <a:rPr lang="en-US" b="1" i="1" dirty="0">
                <a:cs typeface="+mj-cs"/>
              </a:rPr>
              <a:t>Capsicum</a:t>
            </a:r>
            <a:r>
              <a:rPr lang="en-US" b="1" dirty="0">
                <a:cs typeface="+mj-cs"/>
              </a:rPr>
              <a:t> </a:t>
            </a:r>
            <a:r>
              <a:rPr lang="en-US" b="1" i="1" dirty="0" err="1">
                <a:cs typeface="+mj-cs"/>
              </a:rPr>
              <a:t>frutescens</a:t>
            </a:r>
            <a:r>
              <a:rPr lang="en-US" b="1" dirty="0">
                <a:cs typeface="+mj-cs"/>
              </a:rPr>
              <a:t> L</a:t>
            </a:r>
            <a:r>
              <a:rPr lang="en-US" b="1" dirty="0" smtClean="0">
                <a:cs typeface="+mj-cs"/>
              </a:rPr>
              <a:t>.</a:t>
            </a:r>
            <a:endParaRPr lang="en-US" dirty="0">
              <a:cs typeface="+mj-cs"/>
            </a:endParaRPr>
          </a:p>
        </p:txBody>
      </p:sp>
    </p:spTree>
    <p:extLst>
      <p:ext uri="{BB962C8B-B14F-4D97-AF65-F5344CB8AC3E}">
        <p14:creationId xmlns:p14="http://schemas.microsoft.com/office/powerpoint/2010/main" val="340471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514599"/>
          </a:xfrm>
        </p:spPr>
        <p:txBody>
          <a:bodyPr>
            <a:normAutofit/>
          </a:bodyPr>
          <a:lstStyle/>
          <a:p>
            <a:pPr rtl="1"/>
            <a:r>
              <a:rPr lang="ar-IQ" sz="3200" b="1" dirty="0"/>
              <a:t>العائلة الباذنجانية</a:t>
            </a:r>
            <a:r>
              <a:rPr lang="en-US" sz="3200" dirty="0"/>
              <a:t/>
            </a:r>
            <a:br>
              <a:rPr lang="en-US" sz="3200" dirty="0"/>
            </a:br>
            <a:r>
              <a:rPr lang="en-US" sz="3200" b="1" dirty="0"/>
              <a:t>Solanaceae</a:t>
            </a:r>
            <a:r>
              <a:rPr lang="en-US" sz="3200" dirty="0"/>
              <a:t/>
            </a:r>
            <a:br>
              <a:rPr lang="en-US" sz="3200" dirty="0"/>
            </a:br>
            <a:r>
              <a:rPr lang="en-US" sz="3200" b="1" dirty="0"/>
              <a:t>Night Shade </a:t>
            </a:r>
            <a:r>
              <a:rPr lang="en-US" sz="3200" b="1" dirty="0" smtClean="0"/>
              <a:t>Family</a:t>
            </a:r>
            <a:br>
              <a:rPr lang="en-US" sz="3200" b="1" dirty="0" smtClean="0"/>
            </a:br>
            <a:r>
              <a:rPr lang="ar-IQ" sz="3200" b="1" dirty="0" smtClean="0"/>
              <a:t>الباذنجان+ الفلفل </a:t>
            </a:r>
            <a:endParaRPr lang="ar-IQ" sz="3200" dirty="0"/>
          </a:p>
        </p:txBody>
      </p:sp>
      <p:sp>
        <p:nvSpPr>
          <p:cNvPr id="3" name="Subtitle 2"/>
          <p:cNvSpPr>
            <a:spLocks noGrp="1"/>
          </p:cNvSpPr>
          <p:nvPr>
            <p:ph type="subTitle" idx="1"/>
          </p:nvPr>
        </p:nvSpPr>
        <p:spPr/>
        <p:txBody>
          <a:bodyPr>
            <a:noAutofit/>
          </a:bodyPr>
          <a:lstStyle/>
          <a:p>
            <a:pPr rtl="1">
              <a:lnSpc>
                <a:spcPct val="120000"/>
              </a:lnSpc>
              <a:spcBef>
                <a:spcPts val="0"/>
              </a:spcBef>
            </a:pPr>
            <a:r>
              <a:rPr lang="ar-IQ" sz="2400" dirty="0" smtClean="0">
                <a:cs typeface="+mj-cs"/>
              </a:rPr>
              <a:t>الباذنجان </a:t>
            </a:r>
          </a:p>
          <a:p>
            <a:pPr rtl="1">
              <a:lnSpc>
                <a:spcPct val="120000"/>
              </a:lnSpc>
              <a:spcBef>
                <a:spcPts val="0"/>
              </a:spcBef>
            </a:pPr>
            <a:r>
              <a:rPr lang="ar-IQ" sz="2400" b="1" dirty="0">
                <a:cs typeface="+mj-cs"/>
              </a:rPr>
              <a:t>*الاسم الانكليزي </a:t>
            </a:r>
            <a:r>
              <a:rPr lang="en-US" sz="2400" b="1" dirty="0">
                <a:cs typeface="+mj-cs"/>
              </a:rPr>
              <a:t>   Eggplant</a:t>
            </a:r>
            <a:endParaRPr lang="en-US" sz="2400" dirty="0">
              <a:cs typeface="+mj-cs"/>
            </a:endParaRPr>
          </a:p>
          <a:p>
            <a:pPr rtl="1">
              <a:lnSpc>
                <a:spcPct val="120000"/>
              </a:lnSpc>
              <a:spcBef>
                <a:spcPts val="0"/>
              </a:spcBef>
            </a:pPr>
            <a:r>
              <a:rPr lang="ar-IQ" sz="2400" b="1" dirty="0">
                <a:cs typeface="+mj-cs"/>
              </a:rPr>
              <a:t>*الاسم العلمــي   </a:t>
            </a:r>
            <a:r>
              <a:rPr lang="en-US" sz="2400" b="1" i="1" dirty="0" err="1">
                <a:cs typeface="+mj-cs"/>
              </a:rPr>
              <a:t>Solanum</a:t>
            </a:r>
            <a:r>
              <a:rPr lang="en-US" sz="2400" b="1" i="1" dirty="0">
                <a:cs typeface="+mj-cs"/>
              </a:rPr>
              <a:t> </a:t>
            </a:r>
            <a:r>
              <a:rPr lang="en-US" sz="2400" b="1" i="1" dirty="0" err="1">
                <a:cs typeface="+mj-cs"/>
              </a:rPr>
              <a:t>melongena</a:t>
            </a:r>
            <a:r>
              <a:rPr lang="en-US" sz="2400" b="1" i="1" dirty="0">
                <a:cs typeface="+mj-cs"/>
              </a:rPr>
              <a:t> </a:t>
            </a:r>
            <a:r>
              <a:rPr lang="en-US" sz="2400" b="1" dirty="0">
                <a:cs typeface="+mj-cs"/>
              </a:rPr>
              <a:t>L</a:t>
            </a:r>
            <a:r>
              <a:rPr lang="en-US" sz="2400" b="1" dirty="0" smtClean="0">
                <a:cs typeface="+mj-cs"/>
              </a:rPr>
              <a:t>.</a:t>
            </a:r>
            <a:endParaRPr lang="ar-IQ" sz="2400" dirty="0" smtClean="0">
              <a:cs typeface="+mj-cs"/>
            </a:endParaRPr>
          </a:p>
          <a:p>
            <a:pPr algn="l" rtl="1"/>
            <a:r>
              <a:rPr lang="ar-IQ" sz="1800" dirty="0"/>
              <a:t>م</a:t>
            </a:r>
            <a:r>
              <a:rPr lang="en-US" sz="1800" dirty="0"/>
              <a:t>5</a:t>
            </a:r>
            <a:r>
              <a:rPr lang="ar-IQ" sz="1800" dirty="0"/>
              <a:t> الثلاثاء </a:t>
            </a:r>
            <a:r>
              <a:rPr lang="en-US" sz="1800" dirty="0"/>
              <a:t>29</a:t>
            </a:r>
            <a:r>
              <a:rPr lang="ar-IQ" sz="1800" dirty="0"/>
              <a:t>/ </a:t>
            </a:r>
            <a:r>
              <a:rPr lang="en-US" sz="1800" dirty="0"/>
              <a:t>3</a:t>
            </a:r>
            <a:r>
              <a:rPr lang="ar-IQ" sz="1800" dirty="0"/>
              <a:t>/ </a:t>
            </a:r>
            <a:r>
              <a:rPr lang="en-US" sz="1800"/>
              <a:t>2022</a:t>
            </a:r>
            <a:endParaRPr lang="ar-IQ" sz="1800" dirty="0"/>
          </a:p>
        </p:txBody>
      </p:sp>
    </p:spTree>
    <p:extLst>
      <p:ext uri="{BB962C8B-B14F-4D97-AF65-F5344CB8AC3E}">
        <p14:creationId xmlns:p14="http://schemas.microsoft.com/office/powerpoint/2010/main" val="3745158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a:t>
            </a:r>
            <a:r>
              <a:rPr lang="ar-IQ" sz="3100" b="1" dirty="0"/>
              <a:t>تعريف بالمحصول </a:t>
            </a:r>
            <a:r>
              <a:rPr lang="ar-IQ" sz="3100" dirty="0"/>
              <a:t>  </a:t>
            </a: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algn="just" rtl="1">
              <a:lnSpc>
                <a:spcPct val="170000"/>
              </a:lnSpc>
              <a:buFontTx/>
              <a:buChar char="-"/>
            </a:pPr>
            <a:r>
              <a:rPr lang="ar-IQ" dirty="0" smtClean="0">
                <a:cs typeface="+mj-cs"/>
              </a:rPr>
              <a:t>ينتمي </a:t>
            </a:r>
            <a:r>
              <a:rPr lang="ar-IQ" dirty="0">
                <a:cs typeface="+mj-cs"/>
              </a:rPr>
              <a:t>الفلفل الى الجنس </a:t>
            </a:r>
            <a:r>
              <a:rPr lang="en-US" i="1" dirty="0">
                <a:cs typeface="+mj-cs"/>
              </a:rPr>
              <a:t>Capsicum</a:t>
            </a:r>
            <a:r>
              <a:rPr lang="en-US" dirty="0">
                <a:cs typeface="+mj-cs"/>
              </a:rPr>
              <a:t> </a:t>
            </a:r>
            <a:r>
              <a:rPr lang="ar-IQ" dirty="0">
                <a:cs typeface="+mj-cs"/>
              </a:rPr>
              <a:t> من العائلة الباذنجانية ويختلف عن الفلفل الاسود </a:t>
            </a:r>
            <a:r>
              <a:rPr lang="en-US" i="1" dirty="0">
                <a:cs typeface="+mj-cs"/>
              </a:rPr>
              <a:t>Piper </a:t>
            </a:r>
            <a:r>
              <a:rPr lang="en-US" i="1" dirty="0" err="1">
                <a:cs typeface="+mj-cs"/>
              </a:rPr>
              <a:t>nigrum</a:t>
            </a:r>
            <a:r>
              <a:rPr lang="ar-IQ" dirty="0">
                <a:cs typeface="+mj-cs"/>
              </a:rPr>
              <a:t> الذي يتبع الى عائلة</a:t>
            </a:r>
            <a:r>
              <a:rPr lang="en-US" dirty="0" err="1">
                <a:cs typeface="+mj-cs"/>
              </a:rPr>
              <a:t>Piperaceae</a:t>
            </a:r>
            <a:r>
              <a:rPr lang="en-US" dirty="0">
                <a:cs typeface="+mj-cs"/>
              </a:rPr>
              <a:t> </a:t>
            </a:r>
            <a:r>
              <a:rPr lang="ar-IQ" dirty="0">
                <a:cs typeface="+mj-cs"/>
              </a:rPr>
              <a:t> وهو عبارة عن نبات معمر شجيري من نباتات المناطق الاستوائية</a:t>
            </a:r>
            <a:r>
              <a:rPr lang="ar-IQ" dirty="0" smtClean="0">
                <a:cs typeface="+mj-cs"/>
              </a:rPr>
              <a:t>.</a:t>
            </a:r>
          </a:p>
          <a:p>
            <a:pPr algn="just" rtl="1">
              <a:lnSpc>
                <a:spcPct val="170000"/>
              </a:lnSpc>
              <a:buFontTx/>
              <a:buChar char="-"/>
            </a:pPr>
            <a:r>
              <a:rPr lang="ar-IQ" dirty="0" smtClean="0">
                <a:cs typeface="+mj-cs"/>
              </a:rPr>
              <a:t> تنتمي </a:t>
            </a:r>
            <a:r>
              <a:rPr lang="ar-IQ" dirty="0">
                <a:cs typeface="+mj-cs"/>
              </a:rPr>
              <a:t>جميع اصناف الفلفل الحلو ومعظم اصناف الفلفل الحريف الهامة الى النوع </a:t>
            </a:r>
            <a:r>
              <a:rPr lang="en-US" i="1" dirty="0" err="1" smtClean="0">
                <a:cs typeface="+mj-cs"/>
              </a:rPr>
              <a:t>annuum</a:t>
            </a:r>
            <a:r>
              <a:rPr lang="ar-IQ" dirty="0" smtClean="0">
                <a:cs typeface="+mj-cs"/>
              </a:rPr>
              <a:t>،</a:t>
            </a:r>
          </a:p>
          <a:p>
            <a:pPr algn="just" rtl="1">
              <a:lnSpc>
                <a:spcPct val="170000"/>
              </a:lnSpc>
              <a:buFontTx/>
              <a:buChar char="-"/>
            </a:pPr>
            <a:r>
              <a:rPr lang="ar-IQ" dirty="0" smtClean="0">
                <a:cs typeface="+mj-cs"/>
              </a:rPr>
              <a:t>بينما </a:t>
            </a:r>
            <a:r>
              <a:rPr lang="ar-IQ" dirty="0">
                <a:cs typeface="+mj-cs"/>
              </a:rPr>
              <a:t>ينتمي الفلفل الحريف تاباسكو </a:t>
            </a:r>
            <a:r>
              <a:rPr lang="en-US" dirty="0">
                <a:cs typeface="+mj-cs"/>
              </a:rPr>
              <a:t>Tabasco</a:t>
            </a:r>
            <a:r>
              <a:rPr lang="ar-IQ" dirty="0">
                <a:cs typeface="+mj-cs"/>
              </a:rPr>
              <a:t> الى النوع </a:t>
            </a:r>
            <a:r>
              <a:rPr lang="en-US" i="1" dirty="0" err="1" smtClean="0">
                <a:cs typeface="+mj-cs"/>
              </a:rPr>
              <a:t>frutescens</a:t>
            </a:r>
            <a:r>
              <a:rPr lang="ar-IQ" dirty="0" smtClean="0">
                <a:cs typeface="+mj-cs"/>
              </a:rPr>
              <a:t>، </a:t>
            </a:r>
          </a:p>
          <a:p>
            <a:pPr algn="just" rtl="1">
              <a:lnSpc>
                <a:spcPct val="170000"/>
              </a:lnSpc>
              <a:buFontTx/>
              <a:buChar char="-"/>
            </a:pPr>
            <a:r>
              <a:rPr lang="ar-IQ" dirty="0" smtClean="0">
                <a:cs typeface="+mj-cs"/>
              </a:rPr>
              <a:t>موطن </a:t>
            </a:r>
            <a:r>
              <a:rPr lang="ar-IQ" dirty="0">
                <a:cs typeface="+mj-cs"/>
              </a:rPr>
              <a:t>النبات امريكا الوسطى والجنوبية.</a:t>
            </a:r>
            <a:endParaRPr lang="en-US" dirty="0">
              <a:cs typeface="+mj-cs"/>
            </a:endParaRPr>
          </a:p>
        </p:txBody>
      </p:sp>
    </p:spTree>
    <p:extLst>
      <p:ext uri="{BB962C8B-B14F-4D97-AF65-F5344CB8AC3E}">
        <p14:creationId xmlns:p14="http://schemas.microsoft.com/office/powerpoint/2010/main" val="4163000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a:t>
            </a:r>
            <a:r>
              <a:rPr lang="ar-IQ" sz="3100" b="1" dirty="0"/>
              <a:t>تعريف بالمحصول </a:t>
            </a:r>
            <a:r>
              <a:rPr lang="ar-IQ" sz="3100" dirty="0"/>
              <a:t>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dirty="0">
                <a:cs typeface="+mj-cs"/>
              </a:rPr>
              <a:t>تزرع الاصناف الحلوة لأجل ثمارها التي تعد من الخضر الغنية جدا بحامض </a:t>
            </a:r>
            <a:r>
              <a:rPr lang="ar-IQ" dirty="0" smtClean="0">
                <a:cs typeface="+mj-cs"/>
              </a:rPr>
              <a:t>الاسكوربيك </a:t>
            </a:r>
            <a:r>
              <a:rPr lang="ar-IQ" dirty="0">
                <a:cs typeface="+mj-cs"/>
              </a:rPr>
              <a:t>(</a:t>
            </a:r>
            <a:r>
              <a:rPr lang="en-US" dirty="0">
                <a:cs typeface="+mj-cs"/>
              </a:rPr>
              <a:t>128</a:t>
            </a:r>
            <a:r>
              <a:rPr lang="ar-IQ" dirty="0">
                <a:cs typeface="+mj-cs"/>
              </a:rPr>
              <a:t>ملغم </a:t>
            </a:r>
            <a:r>
              <a:rPr lang="en-US" dirty="0">
                <a:cs typeface="+mj-cs"/>
              </a:rPr>
              <a:t>100</a:t>
            </a:r>
            <a:r>
              <a:rPr lang="ar-IQ" dirty="0">
                <a:cs typeface="+mj-cs"/>
              </a:rPr>
              <a:t>غم</a:t>
            </a:r>
            <a:r>
              <a:rPr lang="en-US" baseline="30000" dirty="0">
                <a:cs typeface="+mj-cs"/>
              </a:rPr>
              <a:t>1-</a:t>
            </a:r>
            <a:r>
              <a:rPr lang="ar-IQ" dirty="0" smtClean="0">
                <a:cs typeface="+mj-cs"/>
              </a:rPr>
              <a:t>)،</a:t>
            </a:r>
          </a:p>
          <a:p>
            <a:pPr algn="just" rtl="1">
              <a:lnSpc>
                <a:spcPct val="150000"/>
              </a:lnSpc>
              <a:buFontTx/>
              <a:buChar char="-"/>
            </a:pPr>
            <a:r>
              <a:rPr lang="ar-IQ" dirty="0" smtClean="0">
                <a:cs typeface="+mj-cs"/>
              </a:rPr>
              <a:t>وتحتوي </a:t>
            </a:r>
            <a:r>
              <a:rPr lang="ar-IQ" dirty="0">
                <a:cs typeface="+mj-cs"/>
              </a:rPr>
              <a:t>الثمار التامة النضج الحمراء على كميات اكثر قليلا من فيتامين </a:t>
            </a:r>
            <a:r>
              <a:rPr lang="en-US" dirty="0">
                <a:cs typeface="+mj-cs"/>
              </a:rPr>
              <a:t>C</a:t>
            </a:r>
            <a:r>
              <a:rPr lang="ar-IQ" dirty="0">
                <a:cs typeface="+mj-cs"/>
              </a:rPr>
              <a:t> مقارنة بالثمار الخضراء، </a:t>
            </a:r>
          </a:p>
          <a:p>
            <a:pPr algn="just" rtl="1">
              <a:lnSpc>
                <a:spcPct val="150000"/>
              </a:lnSpc>
              <a:buFontTx/>
              <a:buChar char="-"/>
            </a:pPr>
            <a:r>
              <a:rPr lang="ar-IQ" dirty="0" smtClean="0">
                <a:cs typeface="+mj-cs"/>
              </a:rPr>
              <a:t>كما </a:t>
            </a:r>
            <a:r>
              <a:rPr lang="ar-IQ" dirty="0">
                <a:cs typeface="+mj-cs"/>
              </a:rPr>
              <a:t>تحتوي على كميات جيدة من فيتامين </a:t>
            </a:r>
            <a:r>
              <a:rPr lang="en-US" dirty="0">
                <a:cs typeface="+mj-cs"/>
              </a:rPr>
              <a:t>A</a:t>
            </a:r>
            <a:r>
              <a:rPr lang="ar-IQ" dirty="0">
                <a:cs typeface="+mj-cs"/>
              </a:rPr>
              <a:t> والنياسين (</a:t>
            </a:r>
            <a:r>
              <a:rPr lang="en-US" dirty="0">
                <a:cs typeface="+mj-cs"/>
              </a:rPr>
              <a:t>B</a:t>
            </a:r>
            <a:r>
              <a:rPr lang="en-US" baseline="-25000" dirty="0">
                <a:cs typeface="+mj-cs"/>
              </a:rPr>
              <a:t>3</a:t>
            </a:r>
            <a:r>
              <a:rPr lang="ar-IQ" dirty="0">
                <a:cs typeface="+mj-cs"/>
              </a:rPr>
              <a:t>). </a:t>
            </a:r>
            <a:endParaRPr lang="en-US" dirty="0">
              <a:cs typeface="+mj-cs"/>
            </a:endParaRPr>
          </a:p>
        </p:txBody>
      </p:sp>
    </p:spTree>
    <p:extLst>
      <p:ext uri="{BB962C8B-B14F-4D97-AF65-F5344CB8AC3E}">
        <p14:creationId xmlns:p14="http://schemas.microsoft.com/office/powerpoint/2010/main" val="3196086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a:t>
            </a:r>
            <a:r>
              <a:rPr lang="ar-IQ" sz="3100" b="1" dirty="0"/>
              <a:t>تعريف بالمحصول </a:t>
            </a:r>
            <a:r>
              <a:rPr lang="ar-IQ" sz="3100" dirty="0"/>
              <a:t>  </a:t>
            </a: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algn="just" rtl="1">
              <a:lnSpc>
                <a:spcPct val="170000"/>
              </a:lnSpc>
              <a:buFontTx/>
              <a:buChar char="-"/>
            </a:pPr>
            <a:r>
              <a:rPr lang="ar-IQ" dirty="0" smtClean="0">
                <a:cs typeface="+mj-cs"/>
              </a:rPr>
              <a:t>يعود </a:t>
            </a:r>
            <a:r>
              <a:rPr lang="ar-IQ" dirty="0">
                <a:cs typeface="+mj-cs"/>
              </a:rPr>
              <a:t>الطعم اللاذع (الحار او الحريف) في الفلفل الى وجود مادة الكابسيسين </a:t>
            </a:r>
            <a:r>
              <a:rPr lang="en-US" dirty="0">
                <a:cs typeface="+mj-cs"/>
              </a:rPr>
              <a:t>Capsaicin</a:t>
            </a:r>
            <a:r>
              <a:rPr lang="ar-IQ" dirty="0">
                <a:cs typeface="+mj-cs"/>
              </a:rPr>
              <a:t>، </a:t>
            </a:r>
            <a:endParaRPr lang="ar-IQ" dirty="0" smtClean="0">
              <a:cs typeface="+mj-cs"/>
            </a:endParaRPr>
          </a:p>
          <a:p>
            <a:pPr algn="just" rtl="1">
              <a:lnSpc>
                <a:spcPct val="170000"/>
              </a:lnSpc>
              <a:buFontTx/>
              <a:buChar char="-"/>
            </a:pPr>
            <a:r>
              <a:rPr lang="ar-IQ" dirty="0" smtClean="0">
                <a:cs typeface="+mj-cs"/>
              </a:rPr>
              <a:t>وتستعمل </a:t>
            </a:r>
            <a:r>
              <a:rPr lang="ar-IQ" dirty="0">
                <a:cs typeface="+mj-cs"/>
              </a:rPr>
              <a:t>الاصناف الشديدة الحرافة في صناعة بعض المروخات والدهانات لعلاج الروماتزم، </a:t>
            </a:r>
            <a:endParaRPr lang="ar-IQ" dirty="0" smtClean="0">
              <a:cs typeface="+mj-cs"/>
            </a:endParaRPr>
          </a:p>
          <a:p>
            <a:pPr algn="just" rtl="1">
              <a:lnSpc>
                <a:spcPct val="170000"/>
              </a:lnSpc>
              <a:buFontTx/>
              <a:buChar char="-"/>
            </a:pPr>
            <a:r>
              <a:rPr lang="ar-IQ" dirty="0" smtClean="0">
                <a:cs typeface="+mj-cs"/>
              </a:rPr>
              <a:t>اما </a:t>
            </a:r>
            <a:r>
              <a:rPr lang="ar-IQ" dirty="0">
                <a:cs typeface="+mj-cs"/>
              </a:rPr>
              <a:t>الاصناف الحريفة فتجفف وتطحن لعمل الشطة وتدخل ضمن مكونات التوابل, </a:t>
            </a:r>
            <a:endParaRPr lang="ar-IQ" dirty="0" smtClean="0">
              <a:cs typeface="+mj-cs"/>
            </a:endParaRPr>
          </a:p>
          <a:p>
            <a:pPr algn="just" rtl="1">
              <a:lnSpc>
                <a:spcPct val="170000"/>
              </a:lnSpc>
              <a:buFontTx/>
              <a:buChar char="-"/>
            </a:pPr>
            <a:r>
              <a:rPr lang="ar-IQ" dirty="0" smtClean="0">
                <a:cs typeface="+mj-cs"/>
              </a:rPr>
              <a:t>ويطلق </a:t>
            </a:r>
            <a:r>
              <a:rPr lang="ar-IQ" dirty="0">
                <a:cs typeface="+mj-cs"/>
              </a:rPr>
              <a:t>على بعض اصناف الفلفل التي لاتؤكل طازجة اسم بابريكا </a:t>
            </a:r>
            <a:r>
              <a:rPr lang="en-US" dirty="0">
                <a:cs typeface="+mj-cs"/>
              </a:rPr>
              <a:t>Paprika</a:t>
            </a:r>
            <a:r>
              <a:rPr lang="ar-IQ" dirty="0">
                <a:cs typeface="+mj-cs"/>
              </a:rPr>
              <a:t>, وهي قد تكون حلوة او حريفة حسب ذوق المستهلك.</a:t>
            </a:r>
            <a:endParaRPr lang="en-US" dirty="0">
              <a:cs typeface="+mj-cs"/>
            </a:endParaRPr>
          </a:p>
        </p:txBody>
      </p:sp>
    </p:spTree>
    <p:extLst>
      <p:ext uri="{BB962C8B-B14F-4D97-AF65-F5344CB8AC3E}">
        <p14:creationId xmlns:p14="http://schemas.microsoft.com/office/powerpoint/2010/main" val="4063287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a:t>
            </a:r>
            <a:r>
              <a:rPr lang="ar-IQ" sz="3100" b="1" dirty="0"/>
              <a:t>تعريف بالمحصول </a:t>
            </a:r>
            <a:r>
              <a:rPr lang="ar-IQ" sz="3100" dirty="0"/>
              <a:t>  </a:t>
            </a:r>
            <a:r>
              <a:rPr lang="en-US" dirty="0"/>
              <a:t/>
            </a:r>
            <a:br>
              <a:rPr lang="en-US" dirty="0"/>
            </a:br>
            <a:endParaRPr lang="ar-IQ" dirty="0"/>
          </a:p>
        </p:txBody>
      </p:sp>
      <p:sp>
        <p:nvSpPr>
          <p:cNvPr id="3" name="Content Placeholder 2"/>
          <p:cNvSpPr>
            <a:spLocks noGrp="1"/>
          </p:cNvSpPr>
          <p:nvPr>
            <p:ph idx="1"/>
          </p:nvPr>
        </p:nvSpPr>
        <p:spPr/>
        <p:txBody>
          <a:bodyPr>
            <a:normAutofit fontScale="55000" lnSpcReduction="20000"/>
          </a:bodyPr>
          <a:lstStyle/>
          <a:p>
            <a:pPr algn="just" rtl="1">
              <a:lnSpc>
                <a:spcPct val="170000"/>
              </a:lnSpc>
              <a:buFontTx/>
              <a:buChar char="-"/>
            </a:pPr>
            <a:r>
              <a:rPr lang="ar-IQ" dirty="0" smtClean="0">
                <a:cs typeface="+mj-cs"/>
              </a:rPr>
              <a:t>اختلفت </a:t>
            </a:r>
            <a:r>
              <a:rPr lang="ar-IQ" dirty="0">
                <a:cs typeface="+mj-cs"/>
              </a:rPr>
              <a:t>آراء الباحثين والعلماء حول تقسيم الفلفل </a:t>
            </a:r>
            <a:r>
              <a:rPr lang="ar-IQ" u="sng" dirty="0">
                <a:cs typeface="+mj-cs"/>
              </a:rPr>
              <a:t>حسب النوع </a:t>
            </a:r>
            <a:r>
              <a:rPr lang="en-US" dirty="0">
                <a:cs typeface="+mj-cs"/>
              </a:rPr>
              <a:t>Species</a:t>
            </a:r>
            <a:r>
              <a:rPr lang="ar-IQ" dirty="0">
                <a:cs typeface="+mj-cs"/>
              </a:rPr>
              <a:t> فمنهم من قسمه الى </a:t>
            </a:r>
            <a:r>
              <a:rPr lang="ar-IQ" u="sng" dirty="0">
                <a:cs typeface="+mj-cs"/>
              </a:rPr>
              <a:t>قسمين</a:t>
            </a:r>
            <a:r>
              <a:rPr lang="ar-IQ" dirty="0">
                <a:cs typeface="+mj-cs"/>
              </a:rPr>
              <a:t> ومنهم من قسمه الى</a:t>
            </a:r>
            <a:r>
              <a:rPr lang="ar-IQ" u="sng" dirty="0">
                <a:cs typeface="+mj-cs"/>
              </a:rPr>
              <a:t> ستة </a:t>
            </a:r>
            <a:r>
              <a:rPr lang="ar-IQ" u="sng" dirty="0" smtClean="0">
                <a:cs typeface="+mj-cs"/>
              </a:rPr>
              <a:t> ،</a:t>
            </a:r>
          </a:p>
          <a:p>
            <a:pPr algn="just" rtl="1">
              <a:lnSpc>
                <a:spcPct val="170000"/>
              </a:lnSpc>
              <a:buFontTx/>
              <a:buChar char="-"/>
            </a:pPr>
            <a:r>
              <a:rPr lang="ar-IQ" dirty="0" smtClean="0">
                <a:cs typeface="+mj-cs"/>
              </a:rPr>
              <a:t>والتقسيم </a:t>
            </a:r>
            <a:r>
              <a:rPr lang="ar-IQ" dirty="0">
                <a:cs typeface="+mj-cs"/>
              </a:rPr>
              <a:t>المتبع في </a:t>
            </a:r>
            <a:r>
              <a:rPr lang="ar-IQ" u="sng" dirty="0">
                <a:cs typeface="+mj-cs"/>
              </a:rPr>
              <a:t>اوربا وآسيا </a:t>
            </a:r>
            <a:r>
              <a:rPr lang="ar-IQ" dirty="0">
                <a:cs typeface="+mj-cs"/>
              </a:rPr>
              <a:t>هو تقسيمه الى قسمين </a:t>
            </a:r>
            <a:r>
              <a:rPr lang="ar-IQ" dirty="0" smtClean="0">
                <a:cs typeface="+mj-cs"/>
              </a:rPr>
              <a:t>هما:</a:t>
            </a:r>
          </a:p>
          <a:p>
            <a:pPr algn="just" rtl="1">
              <a:lnSpc>
                <a:spcPct val="170000"/>
              </a:lnSpc>
              <a:buFontTx/>
              <a:buChar char="-"/>
            </a:pPr>
            <a:r>
              <a:rPr lang="ar-IQ" dirty="0" smtClean="0">
                <a:cs typeface="+mj-cs"/>
              </a:rPr>
              <a:t> </a:t>
            </a:r>
            <a:r>
              <a:rPr lang="ar-IQ" dirty="0">
                <a:cs typeface="+mj-cs"/>
              </a:rPr>
              <a:t>الـ </a:t>
            </a:r>
            <a:r>
              <a:rPr lang="en-US" i="1" dirty="0" err="1">
                <a:cs typeface="+mj-cs"/>
              </a:rPr>
              <a:t>annuum</a:t>
            </a:r>
            <a:r>
              <a:rPr lang="ar-IQ" dirty="0">
                <a:cs typeface="+mj-cs"/>
              </a:rPr>
              <a:t>  و </a:t>
            </a:r>
            <a:r>
              <a:rPr lang="en-US" i="1" dirty="0" err="1">
                <a:cs typeface="+mj-cs"/>
              </a:rPr>
              <a:t>frutescens</a:t>
            </a:r>
            <a:r>
              <a:rPr lang="ar-IQ" dirty="0">
                <a:cs typeface="+mj-cs"/>
              </a:rPr>
              <a:t> </a:t>
            </a:r>
            <a:endParaRPr lang="ar-IQ" dirty="0" smtClean="0">
              <a:cs typeface="+mj-cs"/>
            </a:endParaRPr>
          </a:p>
          <a:p>
            <a:pPr algn="just" rtl="1">
              <a:lnSpc>
                <a:spcPct val="170000"/>
              </a:lnSpc>
              <a:buFontTx/>
              <a:buChar char="-"/>
            </a:pPr>
            <a:r>
              <a:rPr lang="ar-IQ" dirty="0" smtClean="0">
                <a:cs typeface="+mj-cs"/>
              </a:rPr>
              <a:t>اما </a:t>
            </a:r>
            <a:r>
              <a:rPr lang="ar-IQ" dirty="0">
                <a:cs typeface="+mj-cs"/>
              </a:rPr>
              <a:t>في </a:t>
            </a:r>
            <a:r>
              <a:rPr lang="ar-IQ" u="sng" dirty="0">
                <a:cs typeface="+mj-cs"/>
              </a:rPr>
              <a:t>الولايات المتحدة </a:t>
            </a:r>
            <a:r>
              <a:rPr lang="ar-IQ" dirty="0">
                <a:cs typeface="+mj-cs"/>
              </a:rPr>
              <a:t>فلتقسيم المعتمد هو اربعة اقسام </a:t>
            </a:r>
            <a:r>
              <a:rPr lang="ar-IQ" dirty="0" smtClean="0">
                <a:cs typeface="+mj-cs"/>
              </a:rPr>
              <a:t>هي:</a:t>
            </a:r>
          </a:p>
          <a:p>
            <a:pPr algn="just" rtl="1">
              <a:lnSpc>
                <a:spcPct val="170000"/>
              </a:lnSpc>
              <a:buFontTx/>
              <a:buChar char="-"/>
            </a:pPr>
            <a:r>
              <a:rPr lang="ar-IQ" dirty="0" smtClean="0">
                <a:cs typeface="+mj-cs"/>
              </a:rPr>
              <a:t> </a:t>
            </a:r>
            <a:r>
              <a:rPr lang="en-US" i="1" dirty="0" err="1">
                <a:cs typeface="+mj-cs"/>
              </a:rPr>
              <a:t>annuum</a:t>
            </a:r>
            <a:r>
              <a:rPr lang="ar-IQ" dirty="0">
                <a:cs typeface="+mj-cs"/>
              </a:rPr>
              <a:t>  و </a:t>
            </a:r>
            <a:r>
              <a:rPr lang="en-US" i="1" dirty="0" err="1">
                <a:cs typeface="+mj-cs"/>
              </a:rPr>
              <a:t>frutescens</a:t>
            </a:r>
            <a:r>
              <a:rPr lang="ar-IQ" dirty="0">
                <a:cs typeface="+mj-cs"/>
              </a:rPr>
              <a:t> و </a:t>
            </a:r>
            <a:r>
              <a:rPr lang="en-US" i="1" dirty="0">
                <a:cs typeface="+mj-cs"/>
              </a:rPr>
              <a:t>pendulum</a:t>
            </a:r>
            <a:r>
              <a:rPr lang="ar-IQ" dirty="0">
                <a:cs typeface="+mj-cs"/>
              </a:rPr>
              <a:t> و </a:t>
            </a:r>
            <a:r>
              <a:rPr lang="en-US" i="1" dirty="0" err="1">
                <a:cs typeface="+mj-cs"/>
              </a:rPr>
              <a:t>pubescens</a:t>
            </a:r>
            <a:r>
              <a:rPr lang="ar-IQ" dirty="0">
                <a:cs typeface="+mj-cs"/>
              </a:rPr>
              <a:t>, </a:t>
            </a:r>
            <a:endParaRPr lang="ar-IQ" dirty="0" smtClean="0">
              <a:cs typeface="+mj-cs"/>
            </a:endParaRPr>
          </a:p>
          <a:p>
            <a:pPr algn="just" rtl="1">
              <a:lnSpc>
                <a:spcPct val="170000"/>
              </a:lnSpc>
              <a:buFontTx/>
              <a:buChar char="-"/>
            </a:pPr>
            <a:r>
              <a:rPr lang="ar-IQ" dirty="0" smtClean="0">
                <a:cs typeface="+mj-cs"/>
              </a:rPr>
              <a:t>وعلى </a:t>
            </a:r>
            <a:r>
              <a:rPr lang="ar-IQ" dirty="0">
                <a:cs typeface="+mj-cs"/>
              </a:rPr>
              <a:t>الرغم من الاختلاف في تقسيم الفلفل حسب النوع الا ان هناك اتفاقا على ان اصناف الفلفل يمكن تقسيمها الى قسمين هما </a:t>
            </a:r>
            <a:r>
              <a:rPr lang="ar-IQ" dirty="0" smtClean="0">
                <a:cs typeface="+mj-cs"/>
              </a:rPr>
              <a:t>:</a:t>
            </a:r>
          </a:p>
          <a:p>
            <a:pPr algn="just" rtl="1">
              <a:lnSpc>
                <a:spcPct val="170000"/>
              </a:lnSpc>
              <a:buFontTx/>
              <a:buChar char="-"/>
            </a:pPr>
            <a:r>
              <a:rPr lang="ar-IQ" dirty="0" smtClean="0">
                <a:cs typeface="+mj-cs"/>
              </a:rPr>
              <a:t>اصناف </a:t>
            </a:r>
            <a:r>
              <a:rPr lang="ar-IQ" dirty="0">
                <a:cs typeface="+mj-cs"/>
              </a:rPr>
              <a:t>ثمارها حلوة واصناف ثمارها حريفة (حادة</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1950548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a:t/>
            </a:r>
            <a:br>
              <a:rPr lang="ar-IQ" sz="3100" b="1" dirty="0"/>
            </a:br>
            <a:r>
              <a:rPr lang="ar-IQ" sz="2800" b="1" dirty="0" smtClean="0"/>
              <a:t>*</a:t>
            </a:r>
            <a:r>
              <a:rPr lang="ar-IQ" sz="2800" b="1" dirty="0"/>
              <a:t>المناخ الملائم  </a:t>
            </a: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algn="just" rtl="1">
              <a:lnSpc>
                <a:spcPct val="170000"/>
              </a:lnSpc>
              <a:buFontTx/>
              <a:buChar char="-"/>
            </a:pPr>
            <a:r>
              <a:rPr lang="ar-IQ" dirty="0" smtClean="0">
                <a:cs typeface="+mj-cs"/>
              </a:rPr>
              <a:t>يتشابه </a:t>
            </a:r>
            <a:r>
              <a:rPr lang="ar-IQ" dirty="0">
                <a:cs typeface="+mj-cs"/>
              </a:rPr>
              <a:t>الفلفل مع الطماطة من حيث تأثره بالعوامل الجوية والارضية، </a:t>
            </a:r>
            <a:endParaRPr lang="ar-IQ" dirty="0" smtClean="0">
              <a:cs typeface="+mj-cs"/>
            </a:endParaRPr>
          </a:p>
          <a:p>
            <a:pPr algn="just" rtl="1">
              <a:lnSpc>
                <a:spcPct val="170000"/>
              </a:lnSpc>
              <a:buFontTx/>
              <a:buChar char="-"/>
            </a:pPr>
            <a:r>
              <a:rPr lang="ar-IQ" dirty="0" smtClean="0">
                <a:cs typeface="+mj-cs"/>
              </a:rPr>
              <a:t>فهو </a:t>
            </a:r>
            <a:r>
              <a:rPr lang="ar-IQ" dirty="0">
                <a:cs typeface="+mj-cs"/>
              </a:rPr>
              <a:t>يحتاج الى جو معتدل يميل الى الحرارة ولايتحمل البرودة بدرجة كبيرة </a:t>
            </a:r>
            <a:r>
              <a:rPr lang="ar-IQ" dirty="0" smtClean="0">
                <a:cs typeface="+mj-cs"/>
              </a:rPr>
              <a:t>،</a:t>
            </a:r>
          </a:p>
          <a:p>
            <a:pPr algn="just" rtl="1">
              <a:lnSpc>
                <a:spcPct val="170000"/>
              </a:lnSpc>
              <a:buFontTx/>
              <a:buChar char="-"/>
            </a:pPr>
            <a:r>
              <a:rPr lang="ar-IQ" dirty="0" smtClean="0">
                <a:cs typeface="+mj-cs"/>
              </a:rPr>
              <a:t>ولا </a:t>
            </a:r>
            <a:r>
              <a:rPr lang="ar-IQ" dirty="0">
                <a:cs typeface="+mj-cs"/>
              </a:rPr>
              <a:t>تبدا البذور بالانبات الا عند ارتفاع درجة حرارة التربة عن </a:t>
            </a:r>
            <a:r>
              <a:rPr lang="en-US" dirty="0" smtClean="0">
                <a:cs typeface="+mj-cs"/>
              </a:rPr>
              <a:t>13</a:t>
            </a:r>
            <a:r>
              <a:rPr lang="ar-IQ" dirty="0"/>
              <a:t> م◦</a:t>
            </a:r>
            <a:r>
              <a:rPr lang="ar-IQ" dirty="0" smtClean="0">
                <a:cs typeface="+mj-cs"/>
              </a:rPr>
              <a:t> ،</a:t>
            </a:r>
          </a:p>
          <a:p>
            <a:pPr algn="just" rtl="1">
              <a:lnSpc>
                <a:spcPct val="170000"/>
              </a:lnSpc>
              <a:buFontTx/>
              <a:buChar char="-"/>
            </a:pPr>
            <a:r>
              <a:rPr lang="ar-IQ" dirty="0" smtClean="0">
                <a:cs typeface="+mj-cs"/>
              </a:rPr>
              <a:t>ويكون الانبات </a:t>
            </a:r>
            <a:r>
              <a:rPr lang="ar-IQ" dirty="0">
                <a:cs typeface="+mj-cs"/>
              </a:rPr>
              <a:t>بطيئا في درجة حرارة  </a:t>
            </a:r>
            <a:r>
              <a:rPr lang="en-US" dirty="0" smtClean="0">
                <a:cs typeface="+mj-cs"/>
              </a:rPr>
              <a:t>15</a:t>
            </a:r>
            <a:r>
              <a:rPr lang="ar-IQ" dirty="0"/>
              <a:t> م◦</a:t>
            </a:r>
            <a:r>
              <a:rPr lang="ar-IQ" dirty="0" smtClean="0">
                <a:cs typeface="+mj-cs"/>
              </a:rPr>
              <a:t> ،</a:t>
            </a:r>
          </a:p>
          <a:p>
            <a:pPr algn="just" rtl="1">
              <a:lnSpc>
                <a:spcPct val="170000"/>
              </a:lnSpc>
              <a:buFontTx/>
              <a:buChar char="-"/>
            </a:pPr>
            <a:r>
              <a:rPr lang="ar-IQ" dirty="0" smtClean="0">
                <a:cs typeface="+mj-cs"/>
              </a:rPr>
              <a:t>ويستغرق </a:t>
            </a:r>
            <a:r>
              <a:rPr lang="ar-IQ" dirty="0">
                <a:cs typeface="+mj-cs"/>
              </a:rPr>
              <a:t>حوالي </a:t>
            </a:r>
            <a:r>
              <a:rPr lang="en-US" dirty="0">
                <a:cs typeface="+mj-cs"/>
              </a:rPr>
              <a:t>10</a:t>
            </a:r>
            <a:r>
              <a:rPr lang="ar-IQ" dirty="0">
                <a:cs typeface="+mj-cs"/>
              </a:rPr>
              <a:t> أيام في المجال الحراري المناسب للانبات الذي يتراوح من </a:t>
            </a:r>
            <a:r>
              <a:rPr lang="en-US" dirty="0">
                <a:cs typeface="+mj-cs"/>
              </a:rPr>
              <a:t>18</a:t>
            </a:r>
            <a:r>
              <a:rPr lang="ar-IQ" dirty="0">
                <a:cs typeface="+mj-cs"/>
              </a:rPr>
              <a:t>- </a:t>
            </a:r>
            <a:r>
              <a:rPr lang="en-US" dirty="0" smtClean="0">
                <a:cs typeface="+mj-cs"/>
              </a:rPr>
              <a:t>29</a:t>
            </a:r>
            <a:r>
              <a:rPr lang="ar-IQ" dirty="0"/>
              <a:t> م◦</a:t>
            </a:r>
            <a:r>
              <a:rPr lang="ar-IQ" dirty="0" smtClean="0">
                <a:cs typeface="+mj-cs"/>
              </a:rPr>
              <a:t>،</a:t>
            </a:r>
          </a:p>
          <a:p>
            <a:pPr algn="just" rtl="1">
              <a:lnSpc>
                <a:spcPct val="170000"/>
              </a:lnSpc>
              <a:buFontTx/>
              <a:buChar char="-"/>
            </a:pPr>
            <a:r>
              <a:rPr lang="ar-IQ" dirty="0" smtClean="0">
                <a:cs typeface="+mj-cs"/>
              </a:rPr>
              <a:t>وتنمو </a:t>
            </a:r>
            <a:r>
              <a:rPr lang="ar-IQ" dirty="0">
                <a:cs typeface="+mj-cs"/>
              </a:rPr>
              <a:t>النباتات جيدا عندما تكون درجة الحرارة </a:t>
            </a:r>
            <a:r>
              <a:rPr lang="en-US" dirty="0">
                <a:cs typeface="+mj-cs"/>
              </a:rPr>
              <a:t>21</a:t>
            </a:r>
            <a:r>
              <a:rPr lang="ar-IQ" dirty="0">
                <a:cs typeface="+mj-cs"/>
              </a:rPr>
              <a:t>م◦ ولا تزيد عن </a:t>
            </a:r>
            <a:r>
              <a:rPr lang="en-US" dirty="0">
                <a:cs typeface="+mj-cs"/>
              </a:rPr>
              <a:t>35</a:t>
            </a:r>
            <a:r>
              <a:rPr lang="ar-IQ" dirty="0">
                <a:cs typeface="+mj-cs"/>
              </a:rPr>
              <a:t>م◦ </a:t>
            </a:r>
            <a:r>
              <a:rPr lang="ar-IQ" dirty="0" smtClean="0">
                <a:cs typeface="+mj-cs"/>
              </a:rPr>
              <a:t>،</a:t>
            </a:r>
          </a:p>
          <a:p>
            <a:pPr algn="just" rtl="1">
              <a:lnSpc>
                <a:spcPct val="170000"/>
              </a:lnSpc>
              <a:buFontTx/>
              <a:buChar char="-"/>
            </a:pPr>
            <a:r>
              <a:rPr lang="ar-IQ" dirty="0" smtClean="0">
                <a:cs typeface="+mj-cs"/>
              </a:rPr>
              <a:t>وأنسب </a:t>
            </a:r>
            <a:r>
              <a:rPr lang="ar-IQ" dirty="0">
                <a:cs typeface="+mj-cs"/>
              </a:rPr>
              <a:t>درجة لعقد الازهار </a:t>
            </a:r>
            <a:r>
              <a:rPr lang="en-US" dirty="0">
                <a:cs typeface="+mj-cs"/>
              </a:rPr>
              <a:t>25 </a:t>
            </a:r>
            <a:r>
              <a:rPr lang="ar-IQ" dirty="0">
                <a:cs typeface="+mj-cs"/>
              </a:rPr>
              <a:t>– </a:t>
            </a:r>
            <a:r>
              <a:rPr lang="en-US" dirty="0">
                <a:cs typeface="+mj-cs"/>
              </a:rPr>
              <a:t>30</a:t>
            </a:r>
            <a:r>
              <a:rPr lang="ar-IQ" dirty="0">
                <a:cs typeface="+mj-cs"/>
              </a:rPr>
              <a:t>م◦، </a:t>
            </a:r>
            <a:endParaRPr lang="en-US" dirty="0">
              <a:cs typeface="+mj-cs"/>
            </a:endParaRPr>
          </a:p>
        </p:txBody>
      </p:sp>
    </p:spTree>
    <p:extLst>
      <p:ext uri="{BB962C8B-B14F-4D97-AF65-F5344CB8AC3E}">
        <p14:creationId xmlns:p14="http://schemas.microsoft.com/office/powerpoint/2010/main" val="1060026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a:t/>
            </a:r>
            <a:br>
              <a:rPr lang="ar-IQ" sz="3100" b="1" dirty="0"/>
            </a:br>
            <a:r>
              <a:rPr lang="ar-IQ" sz="2800" b="1" dirty="0" smtClean="0"/>
              <a:t>*</a:t>
            </a:r>
            <a:r>
              <a:rPr lang="ar-IQ" sz="2800" b="1" dirty="0"/>
              <a:t>المناخ الملائم  </a:t>
            </a: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algn="just" rtl="1">
              <a:lnSpc>
                <a:spcPct val="160000"/>
              </a:lnSpc>
              <a:buFontTx/>
              <a:buChar char="-"/>
            </a:pPr>
            <a:r>
              <a:rPr lang="ar-IQ" dirty="0">
                <a:cs typeface="+mj-cs"/>
              </a:rPr>
              <a:t>وفي حالة ارتفاع درجات الحرارة يجب ان تكون فترات الري </a:t>
            </a:r>
            <a:r>
              <a:rPr lang="ar-IQ" dirty="0" smtClean="0">
                <a:cs typeface="+mj-cs"/>
              </a:rPr>
              <a:t>متقاربة،</a:t>
            </a:r>
          </a:p>
          <a:p>
            <a:pPr algn="just" rtl="1">
              <a:lnSpc>
                <a:spcPct val="160000"/>
              </a:lnSpc>
              <a:buFontTx/>
              <a:buChar char="-"/>
            </a:pPr>
            <a:r>
              <a:rPr lang="ar-IQ" dirty="0" smtClean="0">
                <a:cs typeface="+mj-cs"/>
              </a:rPr>
              <a:t> </a:t>
            </a:r>
            <a:r>
              <a:rPr lang="ar-IQ" dirty="0">
                <a:cs typeface="+mj-cs"/>
              </a:rPr>
              <a:t>إذ بينت الدراسات ان درجة الحرارة غير الملائمة والري غير المنتظمين هما العاملان الاساسيان في سقوط البراعم والازهار والثمار </a:t>
            </a:r>
            <a:r>
              <a:rPr lang="ar-IQ" dirty="0" smtClean="0">
                <a:cs typeface="+mj-cs"/>
              </a:rPr>
              <a:t>الصغيرة،</a:t>
            </a:r>
          </a:p>
          <a:p>
            <a:pPr algn="just" rtl="1">
              <a:lnSpc>
                <a:spcPct val="160000"/>
              </a:lnSpc>
              <a:buFontTx/>
              <a:buChar char="-"/>
            </a:pPr>
            <a:r>
              <a:rPr lang="ar-IQ" dirty="0" smtClean="0">
                <a:cs typeface="+mj-cs"/>
              </a:rPr>
              <a:t>  </a:t>
            </a:r>
            <a:r>
              <a:rPr lang="ar-IQ" dirty="0">
                <a:cs typeface="+mj-cs"/>
              </a:rPr>
              <a:t>فالرطوبة المنخفضة ودرجات الحرارة المرتفعة ينتج عنها زيادة النتح التي تسبب قلة الماء في الانسجة النباتية وينتج عن ذلك سقوط البراعم والازهار والثمار الصغيرة،</a:t>
            </a:r>
            <a:endParaRPr lang="en-US" dirty="0">
              <a:cs typeface="+mj-cs"/>
            </a:endParaRPr>
          </a:p>
        </p:txBody>
      </p:sp>
    </p:spTree>
    <p:extLst>
      <p:ext uri="{BB962C8B-B14F-4D97-AF65-F5344CB8AC3E}">
        <p14:creationId xmlns:p14="http://schemas.microsoft.com/office/powerpoint/2010/main" val="3670059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a:t/>
            </a:r>
            <a:br>
              <a:rPr lang="ar-IQ" sz="3100" b="1" dirty="0"/>
            </a:br>
            <a:r>
              <a:rPr lang="ar-IQ" sz="2800" b="1" dirty="0" smtClean="0"/>
              <a:t>*</a:t>
            </a:r>
            <a:r>
              <a:rPr lang="ar-IQ" sz="2800" b="1" dirty="0"/>
              <a:t>المناخ الملائم  </a:t>
            </a: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algn="just" rtl="1">
              <a:lnSpc>
                <a:spcPct val="160000"/>
              </a:lnSpc>
              <a:buFontTx/>
              <a:buChar char="-"/>
            </a:pPr>
            <a:r>
              <a:rPr lang="ar-IQ" dirty="0" smtClean="0">
                <a:cs typeface="+mj-cs"/>
              </a:rPr>
              <a:t>ومن </a:t>
            </a:r>
            <a:r>
              <a:rPr lang="ar-IQ" dirty="0">
                <a:cs typeface="+mj-cs"/>
              </a:rPr>
              <a:t>العوامل الاخرى المسببة لسقوط </a:t>
            </a:r>
            <a:r>
              <a:rPr lang="ar-IQ" dirty="0" smtClean="0">
                <a:cs typeface="+mj-cs"/>
              </a:rPr>
              <a:t>الازهار قلة </a:t>
            </a:r>
            <a:r>
              <a:rPr lang="ar-IQ" dirty="0">
                <a:cs typeface="+mj-cs"/>
              </a:rPr>
              <a:t>الماء في </a:t>
            </a:r>
            <a:r>
              <a:rPr lang="ar-IQ" dirty="0" smtClean="0">
                <a:cs typeface="+mj-cs"/>
              </a:rPr>
              <a:t>التربة،</a:t>
            </a:r>
          </a:p>
          <a:p>
            <a:pPr algn="just" rtl="1">
              <a:lnSpc>
                <a:spcPct val="160000"/>
              </a:lnSpc>
              <a:buFontTx/>
              <a:buChar char="-"/>
            </a:pPr>
            <a:r>
              <a:rPr lang="ar-IQ" dirty="0" smtClean="0">
                <a:cs typeface="+mj-cs"/>
              </a:rPr>
              <a:t>إذ </a:t>
            </a:r>
            <a:r>
              <a:rPr lang="ar-IQ" dirty="0">
                <a:cs typeface="+mj-cs"/>
              </a:rPr>
              <a:t>تعد من العوامل الهامة والاساسية المسببة لسقوط </a:t>
            </a:r>
            <a:r>
              <a:rPr lang="ar-IQ" dirty="0" smtClean="0">
                <a:cs typeface="+mj-cs"/>
              </a:rPr>
              <a:t>الازهار،</a:t>
            </a:r>
          </a:p>
          <a:p>
            <a:pPr algn="just" rtl="1">
              <a:lnSpc>
                <a:spcPct val="160000"/>
              </a:lnSpc>
              <a:buFontTx/>
              <a:buChar char="-"/>
            </a:pPr>
            <a:r>
              <a:rPr lang="ar-IQ" dirty="0" smtClean="0">
                <a:cs typeface="+mj-cs"/>
              </a:rPr>
              <a:t> </a:t>
            </a:r>
            <a:r>
              <a:rPr lang="ar-IQ" dirty="0">
                <a:cs typeface="+mj-cs"/>
              </a:rPr>
              <a:t>اما اذا وجد الماء بالقدر الكافي في </a:t>
            </a:r>
            <a:r>
              <a:rPr lang="ar-IQ" dirty="0" smtClean="0">
                <a:cs typeface="+mj-cs"/>
              </a:rPr>
              <a:t>التربة، </a:t>
            </a:r>
            <a:r>
              <a:rPr lang="ar-IQ" dirty="0">
                <a:cs typeface="+mj-cs"/>
              </a:rPr>
              <a:t>وكانت العوامل الجوية تساعد على زيادة </a:t>
            </a:r>
            <a:r>
              <a:rPr lang="ar-IQ" dirty="0" smtClean="0">
                <a:cs typeface="+mj-cs"/>
              </a:rPr>
              <a:t>النتح، </a:t>
            </a:r>
            <a:r>
              <a:rPr lang="ar-IQ" dirty="0">
                <a:cs typeface="+mj-cs"/>
              </a:rPr>
              <a:t>فان الجذور لايمكنها تعويض الماء المفقود من النبات بنفس السرعة وينتج عن ذلك قلة الماء في الانسجة ثم سقوط الازهار </a:t>
            </a:r>
            <a:r>
              <a:rPr lang="ar-IQ" dirty="0" smtClean="0">
                <a:cs typeface="+mj-cs"/>
              </a:rPr>
              <a:t>والثمارعلى </a:t>
            </a:r>
            <a:r>
              <a:rPr lang="ar-IQ" dirty="0">
                <a:cs typeface="+mj-cs"/>
              </a:rPr>
              <a:t>الرغم من توفر الماء في التربة وذلك لضعف المجموع الجذري. </a:t>
            </a:r>
            <a:endParaRPr lang="en-US" dirty="0">
              <a:cs typeface="+mj-cs"/>
            </a:endParaRPr>
          </a:p>
        </p:txBody>
      </p:sp>
    </p:spTree>
    <p:extLst>
      <p:ext uri="{BB962C8B-B14F-4D97-AF65-F5344CB8AC3E}">
        <p14:creationId xmlns:p14="http://schemas.microsoft.com/office/powerpoint/2010/main" val="3241491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a:t/>
            </a:r>
            <a:br>
              <a:rPr lang="ar-IQ" sz="3100" b="1" dirty="0"/>
            </a:br>
            <a:r>
              <a:rPr lang="ar-IQ" sz="2800" b="1" dirty="0" smtClean="0"/>
              <a:t>*</a:t>
            </a:r>
            <a:r>
              <a:rPr lang="ar-IQ" sz="2800" b="1" dirty="0"/>
              <a:t>المناخ الملائم  </a:t>
            </a: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77500" lnSpcReduction="20000"/>
          </a:bodyPr>
          <a:lstStyle/>
          <a:p>
            <a:pPr algn="just" rtl="1">
              <a:lnSpc>
                <a:spcPct val="170000"/>
              </a:lnSpc>
              <a:buFontTx/>
              <a:buChar char="-"/>
            </a:pPr>
            <a:r>
              <a:rPr lang="ar-IQ" dirty="0" smtClean="0">
                <a:cs typeface="+mj-cs"/>
              </a:rPr>
              <a:t>يؤدي </a:t>
            </a:r>
            <a:r>
              <a:rPr lang="ar-IQ" dirty="0">
                <a:cs typeface="+mj-cs"/>
              </a:rPr>
              <a:t>انخفاض درجة الحرارة وقت عقد الثمار الى تكوين ثمار بكرية </a:t>
            </a:r>
            <a:r>
              <a:rPr lang="en-US" dirty="0" err="1" smtClean="0">
                <a:cs typeface="+mj-cs"/>
              </a:rPr>
              <a:t>Parthenocarpic</a:t>
            </a:r>
            <a:r>
              <a:rPr lang="ar-IQ" dirty="0" smtClean="0">
                <a:cs typeface="+mj-cs"/>
              </a:rPr>
              <a:t>،</a:t>
            </a:r>
          </a:p>
          <a:p>
            <a:pPr algn="just" rtl="1">
              <a:lnSpc>
                <a:spcPct val="170000"/>
              </a:lnSpc>
              <a:buFontTx/>
              <a:buChar char="-"/>
            </a:pPr>
            <a:r>
              <a:rPr lang="ar-IQ" dirty="0" smtClean="0">
                <a:cs typeface="+mj-cs"/>
              </a:rPr>
              <a:t>او </a:t>
            </a:r>
            <a:r>
              <a:rPr lang="ar-IQ" dirty="0">
                <a:cs typeface="+mj-cs"/>
              </a:rPr>
              <a:t>يقل عدد البذور في الثمار المتكونة وتكون صغيرة الحجم لوجود ارتباط بين حجم الثمرة وعدد البذور </a:t>
            </a:r>
            <a:r>
              <a:rPr lang="ar-IQ" dirty="0" smtClean="0">
                <a:cs typeface="+mj-cs"/>
              </a:rPr>
              <a:t>فيها.</a:t>
            </a:r>
            <a:r>
              <a:rPr lang="ar-IQ" dirty="0">
                <a:cs typeface="+mj-cs"/>
              </a:rPr>
              <a:t> </a:t>
            </a:r>
          </a:p>
          <a:p>
            <a:pPr algn="just" rtl="1">
              <a:lnSpc>
                <a:spcPct val="170000"/>
              </a:lnSpc>
              <a:buFontTx/>
              <a:buChar char="-"/>
            </a:pPr>
            <a:r>
              <a:rPr lang="ar-IQ" dirty="0" smtClean="0">
                <a:cs typeface="+mj-cs"/>
              </a:rPr>
              <a:t>يتضح </a:t>
            </a:r>
            <a:r>
              <a:rPr lang="ar-IQ" dirty="0">
                <a:cs typeface="+mj-cs"/>
              </a:rPr>
              <a:t>مما تقدم ان نبات الفلفل يحتاج الى درجة حرارة مرتفعة نوعا ما في بداية حياة النبات ليكون نمو خضري جيد والى فترات معتدلة من الحرارة لغرض عقد الازهار وتكوين الثمار.  </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21392653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smtClean="0"/>
              <a:t>*</a:t>
            </a:r>
            <a:r>
              <a:rPr lang="ar-IQ" sz="2800" b="1" dirty="0"/>
              <a:t>التكاثر وطرق الزراعة </a:t>
            </a: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dirty="0" smtClean="0">
                <a:cs typeface="+mj-cs"/>
              </a:rPr>
              <a:t>يتكاثر </a:t>
            </a:r>
            <a:r>
              <a:rPr lang="ar-IQ" dirty="0">
                <a:cs typeface="+mj-cs"/>
              </a:rPr>
              <a:t>الفلفل بالبذور التي تزرع في المشتل اولا ثم تشتل في الحقل </a:t>
            </a:r>
            <a:r>
              <a:rPr lang="ar-IQ" dirty="0" smtClean="0">
                <a:cs typeface="+mj-cs"/>
              </a:rPr>
              <a:t>الدائم وتكون </a:t>
            </a:r>
            <a:r>
              <a:rPr lang="ar-IQ" dirty="0">
                <a:cs typeface="+mj-cs"/>
              </a:rPr>
              <a:t>الزراعة في كليهما (المشتل والحقل الدائم) بنفس الطرق بالنسبة للطماطة مع مراعاة بعض الامور التي يجب ان تؤخذ بنظر الاعتبار وكما يلي: </a:t>
            </a:r>
            <a:endParaRPr lang="en-US" dirty="0">
              <a:cs typeface="+mj-cs"/>
            </a:endParaRPr>
          </a:p>
        </p:txBody>
      </p:sp>
    </p:spTree>
    <p:extLst>
      <p:ext uri="{BB962C8B-B14F-4D97-AF65-F5344CB8AC3E}">
        <p14:creationId xmlns:p14="http://schemas.microsoft.com/office/powerpoint/2010/main" val="4041509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smtClean="0"/>
              <a:t>*</a:t>
            </a:r>
            <a:r>
              <a:rPr lang="ar-IQ" sz="2800" b="1" dirty="0"/>
              <a:t>التكاثر وطرق الزراعة </a:t>
            </a: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marL="357188" indent="-357188" algn="just" rtl="1">
              <a:lnSpc>
                <a:spcPct val="170000"/>
              </a:lnSpc>
              <a:buNone/>
            </a:pPr>
            <a:r>
              <a:rPr lang="en-US" dirty="0"/>
              <a:t>1</a:t>
            </a:r>
            <a:r>
              <a:rPr lang="ar-IQ" dirty="0">
                <a:cs typeface="+mj-cs"/>
              </a:rPr>
              <a:t>- لاينتج الفلفل بزراعة البذور مباشرة في الحقل الدائم الا في الظروف الارضية المثلى لانبات البذورعلما بان النباتات الناتجة يتأخر ازهارها حوالي </a:t>
            </a:r>
            <a:r>
              <a:rPr lang="en-US" dirty="0">
                <a:cs typeface="+mj-cs"/>
              </a:rPr>
              <a:t>16</a:t>
            </a:r>
            <a:r>
              <a:rPr lang="ar-IQ" dirty="0">
                <a:cs typeface="+mj-cs"/>
              </a:rPr>
              <a:t> يوما مقارنة بتلك التي تزرع بطريقة الشتل. </a:t>
            </a:r>
            <a:endParaRPr lang="en-US" dirty="0">
              <a:cs typeface="+mj-cs"/>
            </a:endParaRPr>
          </a:p>
          <a:p>
            <a:pPr marL="357188" indent="-357188" algn="just" rtl="1">
              <a:lnSpc>
                <a:spcPct val="170000"/>
              </a:lnSpc>
              <a:buNone/>
            </a:pPr>
            <a:r>
              <a:rPr lang="en-US" dirty="0">
                <a:cs typeface="+mj-cs"/>
              </a:rPr>
              <a:t>2</a:t>
            </a:r>
            <a:r>
              <a:rPr lang="ar-IQ" dirty="0">
                <a:cs typeface="+mj-cs"/>
              </a:rPr>
              <a:t>- يتأخر انبات بذور الفلفل كثيرا عن معظم بذور الخضراوات الاخرى ويجب المحافظة على مستوى مناسب من الرطوبة الارضية حتى تمام الانبات.</a:t>
            </a:r>
            <a:endParaRPr lang="en-US" dirty="0">
              <a:cs typeface="+mj-cs"/>
            </a:endParaRPr>
          </a:p>
          <a:p>
            <a:pPr marL="185738" indent="-185738" algn="just" rtl="1">
              <a:lnSpc>
                <a:spcPct val="170000"/>
              </a:lnSpc>
              <a:buNone/>
            </a:pPr>
            <a:r>
              <a:rPr lang="en-US" dirty="0">
                <a:cs typeface="+mj-cs"/>
              </a:rPr>
              <a:t>3</a:t>
            </a:r>
            <a:r>
              <a:rPr lang="ar-IQ" dirty="0">
                <a:cs typeface="+mj-cs"/>
              </a:rPr>
              <a:t>- يفيد الرش ببعض مضادات النتج مثل الفوليكوت </a:t>
            </a:r>
            <a:r>
              <a:rPr lang="en-US" dirty="0" err="1">
                <a:cs typeface="+mj-cs"/>
              </a:rPr>
              <a:t>Folicot</a:t>
            </a:r>
            <a:r>
              <a:rPr lang="ar-IQ" dirty="0">
                <a:cs typeface="+mj-cs"/>
              </a:rPr>
              <a:t> بتركيز</a:t>
            </a:r>
            <a:r>
              <a:rPr lang="en-US" dirty="0">
                <a:cs typeface="+mj-cs"/>
              </a:rPr>
              <a:t>5 </a:t>
            </a:r>
            <a:r>
              <a:rPr lang="ar-IQ" dirty="0">
                <a:cs typeface="+mj-cs"/>
              </a:rPr>
              <a:t>% والبيوفلم </a:t>
            </a:r>
            <a:r>
              <a:rPr lang="en-US" dirty="0">
                <a:cs typeface="+mj-cs"/>
              </a:rPr>
              <a:t>Biofilm</a:t>
            </a:r>
            <a:r>
              <a:rPr lang="ar-IQ" dirty="0">
                <a:cs typeface="+mj-cs"/>
              </a:rPr>
              <a:t> بتركيز</a:t>
            </a:r>
            <a:r>
              <a:rPr lang="en-US" dirty="0">
                <a:cs typeface="+mj-cs"/>
              </a:rPr>
              <a:t>0.5 </a:t>
            </a:r>
            <a:r>
              <a:rPr lang="ar-IQ" dirty="0">
                <a:cs typeface="+mj-cs"/>
              </a:rPr>
              <a:t>% في حماية الشتلات من التعرض للشد الرطوبي بعد الشتل وبالتالي زيادة في نسبة نجاح الشتل. </a:t>
            </a:r>
            <a:endParaRPr lang="en-US" dirty="0">
              <a:cs typeface="+mj-cs"/>
            </a:endParaRPr>
          </a:p>
        </p:txBody>
      </p:sp>
    </p:spTree>
    <p:extLst>
      <p:ext uri="{BB962C8B-B14F-4D97-AF65-F5344CB8AC3E}">
        <p14:creationId xmlns:p14="http://schemas.microsoft.com/office/powerpoint/2010/main" val="2354455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*تعريف بالمحصول  </a:t>
            </a: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77500" lnSpcReduction="20000"/>
          </a:bodyPr>
          <a:lstStyle/>
          <a:p>
            <a:pPr algn="just" rtl="1">
              <a:lnSpc>
                <a:spcPct val="170000"/>
              </a:lnSpc>
              <a:buFontTx/>
              <a:buChar char="-"/>
            </a:pPr>
            <a:r>
              <a:rPr lang="ar-IQ" dirty="0" smtClean="0">
                <a:cs typeface="+mj-cs"/>
              </a:rPr>
              <a:t>الباذنجان </a:t>
            </a:r>
            <a:r>
              <a:rPr lang="ar-IQ" dirty="0">
                <a:cs typeface="+mj-cs"/>
              </a:rPr>
              <a:t>احد محاصيل الخضر المهمة التي تتبع الى العائلة الباذنجانية</a:t>
            </a:r>
            <a:r>
              <a:rPr lang="ar-IQ" dirty="0" smtClean="0">
                <a:cs typeface="+mj-cs"/>
              </a:rPr>
              <a:t>,</a:t>
            </a:r>
          </a:p>
          <a:p>
            <a:pPr algn="just" rtl="1">
              <a:lnSpc>
                <a:spcPct val="170000"/>
              </a:lnSpc>
              <a:buFontTx/>
              <a:buChar char="-"/>
            </a:pPr>
            <a:r>
              <a:rPr lang="ar-IQ" dirty="0" smtClean="0">
                <a:cs typeface="+mj-cs"/>
              </a:rPr>
              <a:t> </a:t>
            </a:r>
            <a:r>
              <a:rPr lang="ar-IQ" dirty="0">
                <a:cs typeface="+mj-cs"/>
              </a:rPr>
              <a:t>يعتقد انه نشا في المناطق الحارة في كل من الهند والصين إذ ينمو بريا فيهما، </a:t>
            </a:r>
            <a:endParaRPr lang="ar-IQ" dirty="0" smtClean="0">
              <a:cs typeface="+mj-cs"/>
            </a:endParaRPr>
          </a:p>
          <a:p>
            <a:pPr algn="just" rtl="1">
              <a:lnSpc>
                <a:spcPct val="170000"/>
              </a:lnSpc>
              <a:buFontTx/>
              <a:buChar char="-"/>
            </a:pPr>
            <a:r>
              <a:rPr lang="ar-IQ" dirty="0" smtClean="0">
                <a:cs typeface="+mj-cs"/>
              </a:rPr>
              <a:t>يعد </a:t>
            </a:r>
            <a:r>
              <a:rPr lang="ar-IQ" dirty="0">
                <a:cs typeface="+mj-cs"/>
              </a:rPr>
              <a:t>من الخضر الغنية بالحديد (</a:t>
            </a:r>
            <a:r>
              <a:rPr lang="en-US" dirty="0">
                <a:cs typeface="+mj-cs"/>
              </a:rPr>
              <a:t>7</a:t>
            </a:r>
            <a:r>
              <a:rPr lang="ar-IQ" dirty="0">
                <a:cs typeface="+mj-cs"/>
              </a:rPr>
              <a:t> ملغم </a:t>
            </a:r>
            <a:r>
              <a:rPr lang="en-US" dirty="0">
                <a:cs typeface="+mj-cs"/>
              </a:rPr>
              <a:t>100</a:t>
            </a:r>
            <a:r>
              <a:rPr lang="ar-IQ" dirty="0">
                <a:cs typeface="+mj-cs"/>
              </a:rPr>
              <a:t>غم</a:t>
            </a:r>
            <a:r>
              <a:rPr lang="en-US" baseline="30000" dirty="0">
                <a:cs typeface="+mj-cs"/>
              </a:rPr>
              <a:t>1-</a:t>
            </a:r>
            <a:r>
              <a:rPr lang="ar-IQ" dirty="0" smtClean="0">
                <a:cs typeface="+mj-cs"/>
              </a:rPr>
              <a:t>)،</a:t>
            </a:r>
          </a:p>
          <a:p>
            <a:pPr algn="just" rtl="1">
              <a:lnSpc>
                <a:spcPct val="170000"/>
              </a:lnSpc>
              <a:buFontTx/>
              <a:buChar char="-"/>
            </a:pPr>
            <a:r>
              <a:rPr lang="ar-IQ" dirty="0" smtClean="0">
                <a:cs typeface="+mj-cs"/>
              </a:rPr>
              <a:t> </a:t>
            </a:r>
            <a:r>
              <a:rPr lang="ar-IQ" dirty="0">
                <a:cs typeface="+mj-cs"/>
              </a:rPr>
              <a:t>كما يحتوي على كميات جيدة من </a:t>
            </a:r>
            <a:r>
              <a:rPr lang="ar-IQ" dirty="0" smtClean="0">
                <a:cs typeface="+mj-cs"/>
              </a:rPr>
              <a:t>النياسين،</a:t>
            </a:r>
          </a:p>
          <a:p>
            <a:pPr algn="just" rtl="1">
              <a:lnSpc>
                <a:spcPct val="170000"/>
              </a:lnSpc>
              <a:buFontTx/>
              <a:buChar char="-"/>
            </a:pPr>
            <a:r>
              <a:rPr lang="ar-IQ" dirty="0" smtClean="0">
                <a:cs typeface="+mj-cs"/>
              </a:rPr>
              <a:t> </a:t>
            </a:r>
            <a:r>
              <a:rPr lang="ar-IQ" dirty="0">
                <a:cs typeface="+mj-cs"/>
              </a:rPr>
              <a:t>الا انه فقير نسبيا بالعناصرالاخرى</a:t>
            </a:r>
            <a:r>
              <a:rPr lang="ar-IQ" dirty="0" smtClean="0">
                <a:cs typeface="+mj-cs"/>
              </a:rPr>
              <a:t>،</a:t>
            </a:r>
          </a:p>
          <a:p>
            <a:pPr algn="just" rtl="1">
              <a:lnSpc>
                <a:spcPct val="170000"/>
              </a:lnSpc>
              <a:buFontTx/>
              <a:buChar char="-"/>
            </a:pPr>
            <a:r>
              <a:rPr lang="ar-IQ" dirty="0" smtClean="0">
                <a:cs typeface="+mj-cs"/>
              </a:rPr>
              <a:t> </a:t>
            </a:r>
            <a:r>
              <a:rPr lang="ar-IQ" dirty="0">
                <a:cs typeface="+mj-cs"/>
              </a:rPr>
              <a:t>قسمه </a:t>
            </a:r>
            <a:r>
              <a:rPr lang="ar-IQ" dirty="0" smtClean="0">
                <a:cs typeface="+mj-cs"/>
              </a:rPr>
              <a:t>الباحثين حسب التقسيم العلمي او النباتي </a:t>
            </a:r>
            <a:r>
              <a:rPr lang="ar-IQ" dirty="0">
                <a:cs typeface="+mj-cs"/>
              </a:rPr>
              <a:t>الى ثلاثة اقسام هي :</a:t>
            </a:r>
          </a:p>
        </p:txBody>
      </p:sp>
    </p:spTree>
    <p:extLst>
      <p:ext uri="{BB962C8B-B14F-4D97-AF65-F5344CB8AC3E}">
        <p14:creationId xmlns:p14="http://schemas.microsoft.com/office/powerpoint/2010/main" val="1329066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smtClean="0"/>
              <a:t>*</a:t>
            </a:r>
            <a:r>
              <a:rPr lang="ar-IQ" sz="2800" b="1" dirty="0"/>
              <a:t>التكاثر وطرق الزراعة </a:t>
            </a: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10000"/>
          </a:bodyPr>
          <a:lstStyle/>
          <a:p>
            <a:pPr marL="0" indent="0" algn="just" rtl="1">
              <a:lnSpc>
                <a:spcPct val="150000"/>
              </a:lnSpc>
              <a:buNone/>
            </a:pPr>
            <a:r>
              <a:rPr lang="en-US" dirty="0">
                <a:cs typeface="+mj-cs"/>
              </a:rPr>
              <a:t>4</a:t>
            </a:r>
            <a:r>
              <a:rPr lang="ar-IQ" dirty="0">
                <a:cs typeface="+mj-cs"/>
              </a:rPr>
              <a:t>- تتوقف مسافات الزراعة على نظام الري المتبع كما يلي:</a:t>
            </a:r>
            <a:endParaRPr lang="en-US" dirty="0">
              <a:cs typeface="+mj-cs"/>
            </a:endParaRPr>
          </a:p>
          <a:p>
            <a:pPr marL="442913" indent="-442913" algn="just" rtl="1">
              <a:lnSpc>
                <a:spcPct val="150000"/>
              </a:lnSpc>
              <a:buNone/>
            </a:pPr>
            <a:r>
              <a:rPr lang="ar-IQ" dirty="0">
                <a:cs typeface="+mj-cs"/>
              </a:rPr>
              <a:t> أ- في الري بالغمر تكون الزراعة على مروز بعرض </a:t>
            </a:r>
            <a:r>
              <a:rPr lang="en-US" dirty="0">
                <a:cs typeface="+mj-cs"/>
              </a:rPr>
              <a:t> 80</a:t>
            </a:r>
            <a:r>
              <a:rPr lang="ar-IQ" dirty="0">
                <a:cs typeface="+mj-cs"/>
              </a:rPr>
              <a:t>سم والشتل على مسافة </a:t>
            </a:r>
            <a:r>
              <a:rPr lang="en-US" dirty="0">
                <a:cs typeface="+mj-cs"/>
              </a:rPr>
              <a:t>40 </a:t>
            </a:r>
            <a:r>
              <a:rPr lang="ar-IQ" dirty="0">
                <a:cs typeface="+mj-cs"/>
              </a:rPr>
              <a:t>سم بين النباتات وعلى جهة واحدة. </a:t>
            </a:r>
            <a:endParaRPr lang="en-US" dirty="0">
              <a:cs typeface="+mj-cs"/>
            </a:endParaRPr>
          </a:p>
          <a:p>
            <a:pPr marL="442913" indent="-442913" algn="just" rtl="1">
              <a:lnSpc>
                <a:spcPct val="150000"/>
              </a:lnSpc>
              <a:buNone/>
            </a:pPr>
            <a:r>
              <a:rPr lang="ar-IQ" dirty="0">
                <a:cs typeface="+mj-cs"/>
              </a:rPr>
              <a:t>ب- في الري بالرش تفضل زراعة النباتات متبادلة وعلى مسافة </a:t>
            </a:r>
            <a:r>
              <a:rPr lang="en-US" dirty="0">
                <a:cs typeface="+mj-cs"/>
              </a:rPr>
              <a:t>50</a:t>
            </a:r>
            <a:r>
              <a:rPr lang="ar-IQ" dirty="0">
                <a:cs typeface="+mj-cs"/>
              </a:rPr>
              <a:t> سم بين النباتات و</a:t>
            </a:r>
            <a:r>
              <a:rPr lang="en-US" dirty="0">
                <a:cs typeface="+mj-cs"/>
              </a:rPr>
              <a:t>50</a:t>
            </a:r>
            <a:r>
              <a:rPr lang="ar-IQ" dirty="0">
                <a:cs typeface="+mj-cs"/>
              </a:rPr>
              <a:t> سم بين المروز. </a:t>
            </a:r>
            <a:endParaRPr lang="en-US" dirty="0">
              <a:cs typeface="+mj-cs"/>
            </a:endParaRPr>
          </a:p>
          <a:p>
            <a:pPr marL="442913" indent="-442913" algn="just" rtl="1">
              <a:lnSpc>
                <a:spcPct val="150000"/>
              </a:lnSpc>
              <a:buNone/>
            </a:pPr>
            <a:r>
              <a:rPr lang="ar-IQ" dirty="0" smtClean="0">
                <a:cs typeface="+mj-cs"/>
              </a:rPr>
              <a:t>جـ - </a:t>
            </a:r>
            <a:r>
              <a:rPr lang="ar-IQ" dirty="0">
                <a:cs typeface="+mj-cs"/>
              </a:rPr>
              <a:t>في الري بالتنقيط وهو النظام المفضل في الاراضي الصحراوية يفضل ان يكون بنفس الطريقة المتبعة في الري بالرش. </a:t>
            </a:r>
            <a:endParaRPr lang="en-US" dirty="0">
              <a:cs typeface="+mj-cs"/>
            </a:endParaRPr>
          </a:p>
        </p:txBody>
      </p:sp>
    </p:spTree>
    <p:extLst>
      <p:ext uri="{BB962C8B-B14F-4D97-AF65-F5344CB8AC3E}">
        <p14:creationId xmlns:p14="http://schemas.microsoft.com/office/powerpoint/2010/main" val="3016573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smtClean="0"/>
              <a:t>*</a:t>
            </a:r>
            <a:r>
              <a:rPr lang="ar-IQ" sz="2800" b="1" dirty="0"/>
              <a:t>التكاثر وطرق الزراعة </a:t>
            </a: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marL="357188" indent="-357188" algn="just" rtl="1">
              <a:lnSpc>
                <a:spcPct val="150000"/>
              </a:lnSpc>
              <a:buNone/>
            </a:pPr>
            <a:r>
              <a:rPr lang="en-US" dirty="0"/>
              <a:t>5</a:t>
            </a:r>
            <a:r>
              <a:rPr lang="ar-IQ" dirty="0"/>
              <a:t>- يستجيب الفلفل للزراعة تحت الانفاق البلاستكية المنخفضة في الجو البارد وخاصة اذا صاحبها استعمال اغطية بلاستكية للتربة وفي هذه الحالة يجب تجنب زراعة الاصناف ذات النمو الخضري القوي القائم لكي لايصل ارتفاع النباتات الى قمة النفق قبل حلول الجو </a:t>
            </a:r>
            <a:r>
              <a:rPr lang="ar-IQ" dirty="0" smtClean="0"/>
              <a:t>الدافىء. ................... يتبع</a:t>
            </a:r>
            <a:endParaRPr lang="en-US" dirty="0">
              <a:cs typeface="+mj-cs"/>
            </a:endParaRPr>
          </a:p>
        </p:txBody>
      </p:sp>
    </p:spTree>
    <p:extLst>
      <p:ext uri="{BB962C8B-B14F-4D97-AF65-F5344CB8AC3E}">
        <p14:creationId xmlns:p14="http://schemas.microsoft.com/office/powerpoint/2010/main" val="3747644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400" b="1" dirty="0" smtClean="0"/>
              <a:t>*</a:t>
            </a:r>
            <a:r>
              <a:rPr lang="ar-IQ" sz="2400" b="1" dirty="0"/>
              <a:t>مــوعـــد الزراعة</a:t>
            </a:r>
            <a:r>
              <a:rPr lang="en-US" sz="2400" dirty="0"/>
              <a:t/>
            </a:r>
            <a:br>
              <a:rPr lang="en-US" sz="24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92500"/>
          </a:bodyPr>
          <a:lstStyle/>
          <a:p>
            <a:pPr algn="just" rtl="1">
              <a:lnSpc>
                <a:spcPct val="150000"/>
              </a:lnSpc>
              <a:buFontTx/>
              <a:buChar char="-"/>
            </a:pPr>
            <a:r>
              <a:rPr lang="ar-IQ" dirty="0" smtClean="0">
                <a:cs typeface="+mj-cs"/>
              </a:rPr>
              <a:t>يجب </a:t>
            </a:r>
            <a:r>
              <a:rPr lang="ar-IQ" dirty="0">
                <a:cs typeface="+mj-cs"/>
              </a:rPr>
              <a:t>عدم زراعة الشتلات في الحقل قبل زوال خطر الانجماد, </a:t>
            </a:r>
            <a:endParaRPr lang="ar-IQ" dirty="0" smtClean="0">
              <a:cs typeface="+mj-cs"/>
            </a:endParaRPr>
          </a:p>
          <a:p>
            <a:pPr algn="just" rtl="1">
              <a:lnSpc>
                <a:spcPct val="150000"/>
              </a:lnSpc>
              <a:buFontTx/>
              <a:buChar char="-"/>
            </a:pPr>
            <a:r>
              <a:rPr lang="ar-IQ" dirty="0" smtClean="0">
                <a:cs typeface="+mj-cs"/>
              </a:rPr>
              <a:t>وعادة </a:t>
            </a:r>
            <a:r>
              <a:rPr lang="ar-IQ" dirty="0">
                <a:cs typeface="+mj-cs"/>
              </a:rPr>
              <a:t>تكون زراعة الشتلات في شباط بالنسبة للزراعة المبكرة </a:t>
            </a:r>
            <a:r>
              <a:rPr lang="ar-IQ" dirty="0" smtClean="0">
                <a:cs typeface="+mj-cs"/>
              </a:rPr>
              <a:t>المغطاة،</a:t>
            </a:r>
          </a:p>
          <a:p>
            <a:pPr algn="just" rtl="1">
              <a:lnSpc>
                <a:spcPct val="150000"/>
              </a:lnSpc>
              <a:buFontTx/>
              <a:buChar char="-"/>
            </a:pPr>
            <a:r>
              <a:rPr lang="ar-IQ" dirty="0" smtClean="0">
                <a:cs typeface="+mj-cs"/>
              </a:rPr>
              <a:t> </a:t>
            </a:r>
            <a:r>
              <a:rPr lang="ar-IQ" dirty="0">
                <a:cs typeface="+mj-cs"/>
              </a:rPr>
              <a:t>وفي آذار للزراعة المبكرة المكشوفة، </a:t>
            </a:r>
            <a:endParaRPr lang="ar-IQ" dirty="0" smtClean="0">
              <a:cs typeface="+mj-cs"/>
            </a:endParaRPr>
          </a:p>
          <a:p>
            <a:pPr algn="just" rtl="1">
              <a:lnSpc>
                <a:spcPct val="150000"/>
              </a:lnSpc>
              <a:buFontTx/>
              <a:buChar char="-"/>
            </a:pPr>
            <a:r>
              <a:rPr lang="ar-IQ" dirty="0" smtClean="0">
                <a:cs typeface="+mj-cs"/>
              </a:rPr>
              <a:t>اما </a:t>
            </a:r>
            <a:r>
              <a:rPr lang="ar-IQ" dirty="0">
                <a:cs typeface="+mj-cs"/>
              </a:rPr>
              <a:t>في البيوت البلاستيكية فتزرع للفترة بين آب الى منتصف ايلول</a:t>
            </a:r>
            <a:r>
              <a:rPr lang="ar-IQ" dirty="0" smtClean="0">
                <a:cs typeface="+mj-cs"/>
              </a:rPr>
              <a:t>. ................. يتبع</a:t>
            </a:r>
            <a:endParaRPr lang="en-US" dirty="0">
              <a:cs typeface="+mj-cs"/>
            </a:endParaRPr>
          </a:p>
        </p:txBody>
      </p:sp>
    </p:spTree>
    <p:extLst>
      <p:ext uri="{BB962C8B-B14F-4D97-AF65-F5344CB8AC3E}">
        <p14:creationId xmlns:p14="http://schemas.microsoft.com/office/powerpoint/2010/main" val="36571385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a:t>*عمليات الخدمة</a:t>
            </a:r>
            <a:r>
              <a:rPr lang="en-US" sz="3100" dirty="0"/>
              <a:t/>
            </a:r>
            <a:br>
              <a:rPr lang="en-US" sz="31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dirty="0" smtClean="0">
                <a:cs typeface="+mj-cs"/>
              </a:rPr>
              <a:t>تتشابة </a:t>
            </a:r>
            <a:r>
              <a:rPr lang="ar-IQ" dirty="0">
                <a:cs typeface="+mj-cs"/>
              </a:rPr>
              <a:t>حقول الفلفل مع الطماطة في عمليات الخدمة مثل الترقيع والعزق والاغطية البلاستيكية للتربة والري </a:t>
            </a:r>
            <a:r>
              <a:rPr lang="ar-IQ" dirty="0" smtClean="0">
                <a:cs typeface="+mj-cs"/>
              </a:rPr>
              <a:t>والتسميد,</a:t>
            </a:r>
          </a:p>
          <a:p>
            <a:pPr algn="just" rtl="1">
              <a:lnSpc>
                <a:spcPct val="150000"/>
              </a:lnSpc>
              <a:buFontTx/>
              <a:buChar char="-"/>
            </a:pPr>
            <a:r>
              <a:rPr lang="ar-IQ" dirty="0" smtClean="0">
                <a:cs typeface="+mj-cs"/>
              </a:rPr>
              <a:t>الا </a:t>
            </a:r>
            <a:r>
              <a:rPr lang="ar-IQ" dirty="0">
                <a:cs typeface="+mj-cs"/>
              </a:rPr>
              <a:t>ان هناك بعض الامور الهامة التي يجب مراعاتها وكما يلي: </a:t>
            </a:r>
            <a:endParaRPr lang="en-US" dirty="0">
              <a:cs typeface="+mj-cs"/>
            </a:endParaRPr>
          </a:p>
        </p:txBody>
      </p:sp>
    </p:spTree>
    <p:extLst>
      <p:ext uri="{BB962C8B-B14F-4D97-AF65-F5344CB8AC3E}">
        <p14:creationId xmlns:p14="http://schemas.microsoft.com/office/powerpoint/2010/main" val="24693872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a:t>*عمليات الخدمة</a:t>
            </a:r>
            <a:r>
              <a:rPr lang="en-US" sz="3100" dirty="0"/>
              <a:t/>
            </a:r>
            <a:br>
              <a:rPr lang="en-US" sz="31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20000"/>
          </a:bodyPr>
          <a:lstStyle/>
          <a:p>
            <a:pPr marL="442913" indent="-442913" algn="just" rtl="1">
              <a:lnSpc>
                <a:spcPct val="160000"/>
              </a:lnSpc>
              <a:buNone/>
            </a:pPr>
            <a:r>
              <a:rPr lang="en-US" dirty="0">
                <a:cs typeface="+mj-cs"/>
              </a:rPr>
              <a:t>1</a:t>
            </a:r>
            <a:r>
              <a:rPr lang="ar-IQ" dirty="0">
                <a:cs typeface="+mj-cs"/>
              </a:rPr>
              <a:t>- يعد نظام الري بالتنقيط افضل نظام لري نباتات الفلفل خاصة في الاراضي الصحراوية مع ملاحظة مايلي: </a:t>
            </a:r>
            <a:endParaRPr lang="en-US" dirty="0">
              <a:cs typeface="+mj-cs"/>
            </a:endParaRPr>
          </a:p>
          <a:p>
            <a:pPr marL="357188" indent="-357188" algn="just" rtl="1">
              <a:lnSpc>
                <a:spcPct val="160000"/>
              </a:lnSpc>
              <a:buNone/>
            </a:pPr>
            <a:r>
              <a:rPr lang="ar-IQ" dirty="0">
                <a:cs typeface="+mj-cs"/>
              </a:rPr>
              <a:t>أ- يؤدي تأخير الري وخاصة في الجو الحار الى سقوط الازهار وصغر حجم الثمار ولا تستعيد النباتات نموها القوي بعد فترات الجفاف الطويلة. </a:t>
            </a:r>
            <a:endParaRPr lang="en-US" dirty="0">
              <a:cs typeface="+mj-cs"/>
            </a:endParaRPr>
          </a:p>
          <a:p>
            <a:pPr marL="357188" indent="-357188" algn="just" rtl="1">
              <a:lnSpc>
                <a:spcPct val="160000"/>
              </a:lnSpc>
              <a:buNone/>
            </a:pPr>
            <a:r>
              <a:rPr lang="ar-IQ" dirty="0">
                <a:cs typeface="+mj-cs"/>
              </a:rPr>
              <a:t>ب- تؤدي زيادة الري الى اتجاه النباتات نحو النمو الخضري ويؤدي استمرار زيادة الري الى نشاط الفطريات التي تسبب تعفن الجذور وموت النبات عند عدم توفر الاوكسجين للجذور. </a:t>
            </a:r>
            <a:endParaRPr lang="en-US" dirty="0">
              <a:cs typeface="+mj-cs"/>
            </a:endParaRPr>
          </a:p>
        </p:txBody>
      </p:sp>
    </p:spTree>
    <p:extLst>
      <p:ext uri="{BB962C8B-B14F-4D97-AF65-F5344CB8AC3E}">
        <p14:creationId xmlns:p14="http://schemas.microsoft.com/office/powerpoint/2010/main" val="3157555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a:t>*عمليات الخدمة</a:t>
            </a:r>
            <a:r>
              <a:rPr lang="en-US" sz="3100" dirty="0"/>
              <a:t/>
            </a:r>
            <a:br>
              <a:rPr lang="en-US" sz="31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marL="442913" indent="-442913" algn="just" rtl="1">
              <a:lnSpc>
                <a:spcPct val="150000"/>
              </a:lnSpc>
              <a:buNone/>
            </a:pPr>
            <a:r>
              <a:rPr lang="en-US" dirty="0">
                <a:cs typeface="+mj-cs"/>
              </a:rPr>
              <a:t>2</a:t>
            </a:r>
            <a:r>
              <a:rPr lang="ar-IQ" dirty="0">
                <a:cs typeface="+mj-cs"/>
              </a:rPr>
              <a:t>- تعطى حقول الفلفل نفس برنامج التسميد الذي تأخذه الطماطة ويفيد تحليل النبات في تحديد مدى الحاجة الى التسميد، ويستجيب النبات الى التسميد النتروجيني اكثر من الطماطة لانها تتجه الى النمو الخضري بسبب صغر حجم نباتات الفلفل فهي يمكن ان تتحمل وتكون نمو خضري كبير عند اضافة السماد النتروجيني.</a:t>
            </a:r>
            <a:endParaRPr lang="en-US" dirty="0">
              <a:cs typeface="+mj-cs"/>
            </a:endParaRPr>
          </a:p>
        </p:txBody>
      </p:sp>
    </p:spTree>
    <p:extLst>
      <p:ext uri="{BB962C8B-B14F-4D97-AF65-F5344CB8AC3E}">
        <p14:creationId xmlns:p14="http://schemas.microsoft.com/office/powerpoint/2010/main" val="40509305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a:t>*عمليات الخدمة</a:t>
            </a:r>
            <a:r>
              <a:rPr lang="en-US" sz="3100" dirty="0"/>
              <a:t/>
            </a:r>
            <a:br>
              <a:rPr lang="en-US" sz="31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fontScale="40000" lnSpcReduction="20000"/>
          </a:bodyPr>
          <a:lstStyle/>
          <a:p>
            <a:pPr marL="357188" indent="-357188" algn="just" rtl="1">
              <a:lnSpc>
                <a:spcPct val="170000"/>
              </a:lnSpc>
              <a:buNone/>
            </a:pPr>
            <a:r>
              <a:rPr lang="en-US" sz="4200" dirty="0">
                <a:cs typeface="+mj-cs"/>
              </a:rPr>
              <a:t>3</a:t>
            </a:r>
            <a:r>
              <a:rPr lang="ar-IQ" sz="4200" dirty="0">
                <a:cs typeface="+mj-cs"/>
              </a:rPr>
              <a:t>- بينت الدراسات ان استخدام الاغطية البلاستيكية للتربة يفيد في مكافحة الفطر المسبب لمرض اللفحة في الفلفل (</a:t>
            </a:r>
            <a:r>
              <a:rPr lang="en-US" sz="4200" i="1" dirty="0" err="1">
                <a:cs typeface="+mj-cs"/>
              </a:rPr>
              <a:t>Sclerotium</a:t>
            </a:r>
            <a:r>
              <a:rPr lang="en-US" sz="4200" i="1" dirty="0">
                <a:cs typeface="+mj-cs"/>
              </a:rPr>
              <a:t> </a:t>
            </a:r>
            <a:r>
              <a:rPr lang="en-US" sz="4200" i="1" dirty="0" err="1">
                <a:cs typeface="+mj-cs"/>
              </a:rPr>
              <a:t>rolfsii</a:t>
            </a:r>
            <a:r>
              <a:rPr lang="ar-IQ" sz="4200" dirty="0" smtClean="0">
                <a:cs typeface="+mj-cs"/>
              </a:rPr>
              <a:t>)، </a:t>
            </a:r>
          </a:p>
          <a:p>
            <a:pPr marL="357188" indent="-357188" algn="just" rtl="1">
              <a:lnSpc>
                <a:spcPct val="170000"/>
              </a:lnSpc>
              <a:buNone/>
            </a:pPr>
            <a:r>
              <a:rPr lang="ar-IQ" sz="4200" dirty="0" smtClean="0">
                <a:cs typeface="+mj-cs"/>
              </a:rPr>
              <a:t>     - ويعتبرهذا </a:t>
            </a:r>
            <a:r>
              <a:rPr lang="ar-IQ" sz="4200" dirty="0">
                <a:cs typeface="+mj-cs"/>
              </a:rPr>
              <a:t>الاستخدام بديلا لمعاملة التربة بالمبيدات الفطرية الأكثر كلفة</a:t>
            </a:r>
            <a:r>
              <a:rPr lang="ar-IQ" sz="4200" dirty="0" smtClean="0">
                <a:cs typeface="+mj-cs"/>
              </a:rPr>
              <a:t>،</a:t>
            </a:r>
          </a:p>
          <a:p>
            <a:pPr marL="442913" indent="-442913" algn="just" rtl="1">
              <a:lnSpc>
                <a:spcPct val="170000"/>
              </a:lnSpc>
              <a:buNone/>
            </a:pPr>
            <a:r>
              <a:rPr lang="ar-IQ" sz="4200" dirty="0" smtClean="0">
                <a:cs typeface="+mj-cs"/>
              </a:rPr>
              <a:t>     - كما </a:t>
            </a:r>
            <a:r>
              <a:rPr lang="ar-IQ" sz="4200" dirty="0">
                <a:cs typeface="+mj-cs"/>
              </a:rPr>
              <a:t>يستفاد النبات من ارتفاع درجة حرارة التربة تحت البلاستك الشفاف والاسود في المناطق والمواسم الباردة نسبيا </a:t>
            </a:r>
            <a:endParaRPr lang="ar-IQ" sz="4200" dirty="0" smtClean="0">
              <a:cs typeface="+mj-cs"/>
            </a:endParaRPr>
          </a:p>
          <a:p>
            <a:pPr marL="442913" indent="-442913" algn="just" rtl="1">
              <a:lnSpc>
                <a:spcPct val="170000"/>
              </a:lnSpc>
              <a:buNone/>
            </a:pPr>
            <a:r>
              <a:rPr lang="ar-IQ" sz="4200" dirty="0">
                <a:cs typeface="+mj-cs"/>
              </a:rPr>
              <a:t> </a:t>
            </a:r>
            <a:r>
              <a:rPr lang="ar-IQ" sz="4200" dirty="0" smtClean="0">
                <a:cs typeface="+mj-cs"/>
              </a:rPr>
              <a:t>    - إذ </a:t>
            </a:r>
            <a:r>
              <a:rPr lang="ar-IQ" sz="4200" dirty="0">
                <a:cs typeface="+mj-cs"/>
              </a:rPr>
              <a:t>يكون انتاج الثمار اكثرما يمكن عندما تكون درجة حرارة التربة في منطقة الجذور حوالي </a:t>
            </a:r>
            <a:r>
              <a:rPr lang="en-US" sz="4200" dirty="0">
                <a:cs typeface="+mj-cs"/>
              </a:rPr>
              <a:t>30</a:t>
            </a:r>
            <a:r>
              <a:rPr lang="ar-IQ" sz="4200" dirty="0" smtClean="0">
                <a:cs typeface="+mj-cs"/>
              </a:rPr>
              <a:t>مº </a:t>
            </a:r>
          </a:p>
          <a:p>
            <a:pPr marL="357188" indent="-357188" algn="just" rtl="1">
              <a:lnSpc>
                <a:spcPct val="170000"/>
              </a:lnSpc>
              <a:buNone/>
            </a:pPr>
            <a:r>
              <a:rPr lang="ar-IQ" sz="4200" dirty="0">
                <a:cs typeface="+mj-cs"/>
              </a:rPr>
              <a:t> </a:t>
            </a:r>
            <a:r>
              <a:rPr lang="ar-IQ" sz="4200" dirty="0" smtClean="0">
                <a:cs typeface="+mj-cs"/>
              </a:rPr>
              <a:t>   - وتؤثر </a:t>
            </a:r>
            <a:r>
              <a:rPr lang="ar-IQ" sz="4200" dirty="0">
                <a:cs typeface="+mj-cs"/>
              </a:rPr>
              <a:t>الالوان المختلفة للاغطية البلاستيكية للتربة (الاسود والاحمر والاصفر والابيض) في الفلفل بصفة اساسية من خلال تأثيرها في درجة حرارة التربة. </a:t>
            </a:r>
            <a:endParaRPr lang="ar-IQ" sz="4200" dirty="0" smtClean="0">
              <a:cs typeface="+mj-cs"/>
            </a:endParaRPr>
          </a:p>
          <a:p>
            <a:pPr marL="357188" indent="-357188" algn="just" rtl="1">
              <a:lnSpc>
                <a:spcPct val="170000"/>
              </a:lnSpc>
              <a:buNone/>
            </a:pPr>
            <a:r>
              <a:rPr lang="en-US" sz="4200" dirty="0">
                <a:cs typeface="+mj-cs"/>
              </a:rPr>
              <a:t>4</a:t>
            </a:r>
            <a:r>
              <a:rPr lang="ar-IQ" sz="4200" dirty="0">
                <a:cs typeface="+mj-cs"/>
              </a:rPr>
              <a:t>- ادت معاملة بذور الفلفل بحامض الجبريليك (</a:t>
            </a:r>
            <a:r>
              <a:rPr lang="en-US" sz="4200" dirty="0">
                <a:cs typeface="+mj-cs"/>
              </a:rPr>
              <a:t>AG</a:t>
            </a:r>
            <a:r>
              <a:rPr lang="en-US" sz="4200" baseline="-25000" dirty="0">
                <a:cs typeface="+mj-cs"/>
              </a:rPr>
              <a:t>3</a:t>
            </a:r>
            <a:r>
              <a:rPr lang="ar-IQ" sz="4200" dirty="0">
                <a:cs typeface="+mj-cs"/>
              </a:rPr>
              <a:t>) الى زيادة انباتها في درجة حرارة </a:t>
            </a:r>
            <a:r>
              <a:rPr lang="en-US" sz="4200" dirty="0">
                <a:cs typeface="+mj-cs"/>
              </a:rPr>
              <a:t>15</a:t>
            </a:r>
            <a:r>
              <a:rPr lang="ar-IQ" sz="4200" dirty="0">
                <a:cs typeface="+mj-cs"/>
              </a:rPr>
              <a:t>مº</a:t>
            </a:r>
            <a:r>
              <a:rPr lang="ar-IQ" sz="4200" dirty="0" smtClean="0">
                <a:cs typeface="+mj-cs"/>
              </a:rPr>
              <a:t>........... يتبع</a:t>
            </a:r>
            <a:endParaRPr lang="en-US" sz="4200" dirty="0">
              <a:cs typeface="+mj-cs"/>
            </a:endParaRPr>
          </a:p>
          <a:p>
            <a:pPr marL="357188" indent="-357188" algn="just" rtl="1">
              <a:lnSpc>
                <a:spcPct val="170000"/>
              </a:lnSpc>
              <a:buNone/>
            </a:pPr>
            <a:r>
              <a:rPr lang="ar-IQ" dirty="0" smtClean="0">
                <a:cs typeface="+mj-cs"/>
              </a:rPr>
              <a:t> </a:t>
            </a:r>
          </a:p>
          <a:p>
            <a:pPr marL="357188" indent="-357188" algn="just" rtl="1">
              <a:lnSpc>
                <a:spcPct val="170000"/>
              </a:lnSpc>
              <a:buNone/>
            </a:pPr>
            <a:endParaRPr lang="en-US" dirty="0">
              <a:cs typeface="+mj-cs"/>
            </a:endParaRPr>
          </a:p>
        </p:txBody>
      </p:sp>
    </p:spTree>
    <p:extLst>
      <p:ext uri="{BB962C8B-B14F-4D97-AF65-F5344CB8AC3E}">
        <p14:creationId xmlns:p14="http://schemas.microsoft.com/office/powerpoint/2010/main" val="15546994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a:t>*النضج والحصاد </a:t>
            </a:r>
            <a:r>
              <a:rPr lang="en-US" sz="2800" dirty="0"/>
              <a:t/>
            </a:r>
            <a:br>
              <a:rPr lang="en-US" sz="28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000" dirty="0" smtClean="0">
                <a:cs typeface="+mj-cs"/>
              </a:rPr>
              <a:t>ان </a:t>
            </a:r>
            <a:r>
              <a:rPr lang="ar-IQ" sz="2000" dirty="0">
                <a:cs typeface="+mj-cs"/>
              </a:rPr>
              <a:t>طور النضج الذي تجنى فيه الثمار يعتمد على النوع والغرض الذي تستعمل لأجله, </a:t>
            </a:r>
            <a:endParaRPr lang="ar-IQ" sz="2000" dirty="0" smtClean="0">
              <a:cs typeface="+mj-cs"/>
            </a:endParaRPr>
          </a:p>
          <a:p>
            <a:pPr algn="just" rtl="1">
              <a:lnSpc>
                <a:spcPct val="150000"/>
              </a:lnSpc>
              <a:buFontTx/>
              <a:buChar char="-"/>
            </a:pPr>
            <a:r>
              <a:rPr lang="ar-IQ" sz="2000" dirty="0" smtClean="0">
                <a:cs typeface="+mj-cs"/>
              </a:rPr>
              <a:t>فالاصناف الحلوة </a:t>
            </a:r>
            <a:r>
              <a:rPr lang="ar-IQ" sz="2000" dirty="0">
                <a:cs typeface="+mj-cs"/>
              </a:rPr>
              <a:t>تجمع الثمارعندما تصل الى الحجم المناسب وتكون ذات لون اخضر داكن وقد تجمع الثمار عند اكتمال نضجها وتلونها باللون الاحمر حسب رغبة المستهلك، </a:t>
            </a:r>
            <a:endParaRPr lang="ar-IQ" sz="2000" dirty="0" smtClean="0">
              <a:cs typeface="+mj-cs"/>
            </a:endParaRPr>
          </a:p>
          <a:p>
            <a:pPr algn="just" rtl="1">
              <a:lnSpc>
                <a:spcPct val="150000"/>
              </a:lnSpc>
              <a:buFontTx/>
              <a:buChar char="-"/>
            </a:pPr>
            <a:r>
              <a:rPr lang="ar-IQ" sz="2000" dirty="0" smtClean="0">
                <a:cs typeface="+mj-cs"/>
              </a:rPr>
              <a:t>اما </a:t>
            </a:r>
            <a:r>
              <a:rPr lang="ar-IQ" sz="2000" dirty="0">
                <a:cs typeface="+mj-cs"/>
              </a:rPr>
              <a:t>الاصناف الحريفة اما ان تجنى وهي خضراء او بعد تحولها الى اللون الاحمر، </a:t>
            </a:r>
            <a:endParaRPr lang="ar-IQ" sz="2000" dirty="0" smtClean="0">
              <a:cs typeface="+mj-cs"/>
            </a:endParaRPr>
          </a:p>
          <a:p>
            <a:pPr algn="just" rtl="1">
              <a:lnSpc>
                <a:spcPct val="150000"/>
              </a:lnSpc>
              <a:buFontTx/>
              <a:buChar char="-"/>
            </a:pPr>
            <a:r>
              <a:rPr lang="ar-IQ" sz="2000" dirty="0" smtClean="0">
                <a:cs typeface="+mj-cs"/>
              </a:rPr>
              <a:t>ويجب </a:t>
            </a:r>
            <a:r>
              <a:rPr lang="ar-IQ" sz="2000" dirty="0">
                <a:cs typeface="+mj-cs"/>
              </a:rPr>
              <a:t>الاشارة الى ان جميع الاصناف باستثناء الاصناف ذات الثمار الصفراء تتلون باللون الاحمر عند اكتمال نضجها.</a:t>
            </a:r>
            <a:r>
              <a:rPr lang="ar-IQ" dirty="0" smtClean="0">
                <a:cs typeface="+mj-cs"/>
              </a:rPr>
              <a:t> </a:t>
            </a:r>
          </a:p>
          <a:p>
            <a:pPr marL="357188" indent="-357188" algn="just" rtl="1">
              <a:lnSpc>
                <a:spcPct val="170000"/>
              </a:lnSpc>
              <a:buNone/>
            </a:pPr>
            <a:endParaRPr lang="en-US" dirty="0">
              <a:cs typeface="+mj-cs"/>
            </a:endParaRPr>
          </a:p>
        </p:txBody>
      </p:sp>
    </p:spTree>
    <p:extLst>
      <p:ext uri="{BB962C8B-B14F-4D97-AF65-F5344CB8AC3E}">
        <p14:creationId xmlns:p14="http://schemas.microsoft.com/office/powerpoint/2010/main" val="25215138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3100" b="1" dirty="0" smtClean="0"/>
              <a:t/>
            </a:r>
            <a:br>
              <a:rPr lang="ar-IQ" sz="3100" b="1" dirty="0" smtClean="0"/>
            </a:br>
            <a:r>
              <a:rPr lang="ar-IQ" sz="2800" b="1" dirty="0"/>
              <a:t>*النضج والحصاد </a:t>
            </a:r>
            <a:r>
              <a:rPr lang="en-US" sz="2800" dirty="0"/>
              <a:t/>
            </a:r>
            <a:br>
              <a:rPr lang="en-US" sz="2800" dirty="0"/>
            </a:br>
            <a:r>
              <a:rPr lang="en-US" sz="2800" dirty="0"/>
              <a:t/>
            </a:r>
            <a:br>
              <a:rPr lang="en-US" sz="2800" dirty="0"/>
            </a:br>
            <a:r>
              <a:rPr lang="en-US" sz="2800" dirty="0"/>
              <a:t/>
            </a:r>
            <a:br>
              <a:rPr lang="en-US" sz="2800" dirty="0"/>
            </a:b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000" dirty="0">
                <a:cs typeface="+mj-cs"/>
              </a:rPr>
              <a:t>تحصد الثمار بعد حوالي </a:t>
            </a:r>
            <a:r>
              <a:rPr lang="en-US" sz="2000" dirty="0">
                <a:cs typeface="+mj-cs"/>
              </a:rPr>
              <a:t>70 </a:t>
            </a:r>
            <a:r>
              <a:rPr lang="ar-IQ" sz="2000" dirty="0">
                <a:cs typeface="+mj-cs"/>
              </a:rPr>
              <a:t>– </a:t>
            </a:r>
            <a:r>
              <a:rPr lang="en-US" sz="2000" dirty="0">
                <a:cs typeface="+mj-cs"/>
              </a:rPr>
              <a:t> 110</a:t>
            </a:r>
            <a:r>
              <a:rPr lang="ar-IQ" sz="2000" dirty="0">
                <a:cs typeface="+mj-cs"/>
              </a:rPr>
              <a:t>يوما اعتمادا على الصنف والغرض الذي تجمع من </a:t>
            </a:r>
            <a:r>
              <a:rPr lang="ar-IQ" sz="2000" dirty="0" smtClean="0">
                <a:cs typeface="+mj-cs"/>
              </a:rPr>
              <a:t>اجله،</a:t>
            </a:r>
          </a:p>
          <a:p>
            <a:pPr algn="just" rtl="1">
              <a:lnSpc>
                <a:spcPct val="150000"/>
              </a:lnSpc>
              <a:buFontTx/>
              <a:buChar char="-"/>
            </a:pPr>
            <a:r>
              <a:rPr lang="ar-IQ" sz="2000" dirty="0" smtClean="0">
                <a:cs typeface="+mj-cs"/>
              </a:rPr>
              <a:t>ويكون </a:t>
            </a:r>
            <a:r>
              <a:rPr lang="ar-IQ" sz="2000" dirty="0">
                <a:cs typeface="+mj-cs"/>
              </a:rPr>
              <a:t>موعد الجني للفترة من حزيران الى كانون الاول للزراعة الصيفية, </a:t>
            </a:r>
            <a:endParaRPr lang="ar-IQ" sz="2000" dirty="0" smtClean="0">
              <a:cs typeface="+mj-cs"/>
            </a:endParaRPr>
          </a:p>
          <a:p>
            <a:pPr algn="just" rtl="1">
              <a:lnSpc>
                <a:spcPct val="150000"/>
              </a:lnSpc>
              <a:buFontTx/>
              <a:buChar char="-"/>
            </a:pPr>
            <a:r>
              <a:rPr lang="ar-IQ" sz="2000" dirty="0" smtClean="0">
                <a:cs typeface="+mj-cs"/>
              </a:rPr>
              <a:t>ونهاية </a:t>
            </a:r>
            <a:r>
              <a:rPr lang="ar-IQ" sz="2000" dirty="0">
                <a:cs typeface="+mj-cs"/>
              </a:rPr>
              <a:t>كانون الثاني الى تموز للزراعة الشتوية في البيوت البلاستيكية، </a:t>
            </a:r>
            <a:endParaRPr lang="ar-IQ" sz="2000" dirty="0" smtClean="0">
              <a:cs typeface="+mj-cs"/>
            </a:endParaRPr>
          </a:p>
          <a:p>
            <a:pPr algn="just" rtl="1">
              <a:lnSpc>
                <a:spcPct val="150000"/>
              </a:lnSpc>
              <a:buFontTx/>
              <a:buChar char="-"/>
            </a:pPr>
            <a:r>
              <a:rPr lang="ar-IQ" sz="2000" dirty="0" smtClean="0">
                <a:cs typeface="+mj-cs"/>
              </a:rPr>
              <a:t>اما </a:t>
            </a:r>
            <a:r>
              <a:rPr lang="ar-IQ" sz="2000" dirty="0">
                <a:cs typeface="+mj-cs"/>
              </a:rPr>
              <a:t>كمية الحاصل فقد تكون منخفضة جدا احيانا نتيجة لسقوط البراعم والازهار والثمار الصغيرة بسبب قلة الرطوبة وارتفاع حرارة الجو </a:t>
            </a:r>
            <a:r>
              <a:rPr lang="ar-IQ" sz="2000" dirty="0" smtClean="0">
                <a:cs typeface="+mj-cs"/>
              </a:rPr>
              <a:t>،</a:t>
            </a:r>
          </a:p>
          <a:p>
            <a:pPr algn="just" rtl="1">
              <a:lnSpc>
                <a:spcPct val="150000"/>
              </a:lnSpc>
              <a:buFontTx/>
              <a:buChar char="-"/>
            </a:pPr>
            <a:r>
              <a:rPr lang="ar-IQ" sz="2000" dirty="0" smtClean="0">
                <a:cs typeface="+mj-cs"/>
              </a:rPr>
              <a:t>ويتراوح </a:t>
            </a:r>
            <a:r>
              <a:rPr lang="ar-IQ" sz="2000" dirty="0">
                <a:cs typeface="+mj-cs"/>
              </a:rPr>
              <a:t>معدل الانتاج في العراق بين </a:t>
            </a:r>
            <a:r>
              <a:rPr lang="en-US" sz="2000" dirty="0">
                <a:cs typeface="+mj-cs"/>
              </a:rPr>
              <a:t>3 </a:t>
            </a:r>
            <a:r>
              <a:rPr lang="ar-IQ" sz="2000" dirty="0">
                <a:cs typeface="+mj-cs"/>
              </a:rPr>
              <a:t>– </a:t>
            </a:r>
            <a:r>
              <a:rPr lang="en-US" sz="2000" dirty="0">
                <a:cs typeface="+mj-cs"/>
              </a:rPr>
              <a:t>4</a:t>
            </a:r>
            <a:r>
              <a:rPr lang="ar-IQ" sz="2000" dirty="0">
                <a:cs typeface="+mj-cs"/>
              </a:rPr>
              <a:t> طن دونم</a:t>
            </a:r>
            <a:r>
              <a:rPr lang="en-US" sz="2000" baseline="30000" dirty="0">
                <a:cs typeface="+mj-cs"/>
              </a:rPr>
              <a:t>1-</a:t>
            </a:r>
            <a:r>
              <a:rPr lang="ar-IQ" sz="2000" dirty="0" smtClean="0">
                <a:cs typeface="+mj-cs"/>
              </a:rPr>
              <a:t>.</a:t>
            </a:r>
          </a:p>
          <a:p>
            <a:pPr marL="0" indent="0" algn="ctr" rtl="1">
              <a:lnSpc>
                <a:spcPct val="150000"/>
              </a:lnSpc>
              <a:buNone/>
            </a:pPr>
            <a:r>
              <a:rPr lang="ar-IQ" sz="2000" smtClean="0">
                <a:cs typeface="+mj-cs"/>
              </a:rPr>
              <a:t>************************************************************</a:t>
            </a:r>
            <a:endParaRPr lang="en-US" dirty="0">
              <a:cs typeface="+mj-cs"/>
            </a:endParaRPr>
          </a:p>
        </p:txBody>
      </p:sp>
    </p:spTree>
    <p:extLst>
      <p:ext uri="{BB962C8B-B14F-4D97-AF65-F5344CB8AC3E}">
        <p14:creationId xmlns:p14="http://schemas.microsoft.com/office/powerpoint/2010/main" val="2762976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*تعريف بالمحصول  </a:t>
            </a: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marL="0" indent="0" rtl="1">
              <a:buNone/>
            </a:pPr>
            <a:r>
              <a:rPr lang="en-US" dirty="0"/>
              <a:t>1- </a:t>
            </a:r>
            <a:r>
              <a:rPr lang="en-US" i="1" dirty="0" err="1"/>
              <a:t>Solanum</a:t>
            </a:r>
            <a:r>
              <a:rPr lang="en-US" i="1" dirty="0"/>
              <a:t> </a:t>
            </a:r>
            <a:r>
              <a:rPr lang="en-US" i="1" dirty="0" err="1"/>
              <a:t>melongena</a:t>
            </a:r>
            <a:r>
              <a:rPr lang="en-US" i="1" dirty="0"/>
              <a:t> var. </a:t>
            </a:r>
            <a:r>
              <a:rPr lang="en-US" i="1" dirty="0" err="1"/>
              <a:t>esculenta</a:t>
            </a:r>
            <a:r>
              <a:rPr lang="en-US" i="1" dirty="0"/>
              <a:t>                                                                                       </a:t>
            </a:r>
            <a:endParaRPr lang="en-US" dirty="0"/>
          </a:p>
          <a:p>
            <a:pPr marL="0" indent="0" rtl="1">
              <a:buNone/>
            </a:pPr>
            <a:r>
              <a:rPr lang="en-US" dirty="0"/>
              <a:t>2- </a:t>
            </a:r>
            <a:r>
              <a:rPr lang="en-US" i="1" dirty="0" err="1"/>
              <a:t>Solanum</a:t>
            </a:r>
            <a:r>
              <a:rPr lang="en-US" i="1" dirty="0"/>
              <a:t> </a:t>
            </a:r>
            <a:r>
              <a:rPr lang="en-US" i="1" dirty="0" err="1"/>
              <a:t>melongena</a:t>
            </a:r>
            <a:r>
              <a:rPr lang="en-US" i="1" dirty="0"/>
              <a:t> var. </a:t>
            </a:r>
            <a:r>
              <a:rPr lang="en-US" i="1" dirty="0" err="1"/>
              <a:t>serpentinum</a:t>
            </a:r>
            <a:r>
              <a:rPr lang="en-US" dirty="0"/>
              <a:t>                                                                                   </a:t>
            </a:r>
          </a:p>
          <a:p>
            <a:pPr marL="0" indent="0" rtl="1">
              <a:buNone/>
            </a:pPr>
            <a:r>
              <a:rPr lang="en-US" dirty="0"/>
              <a:t>3- </a:t>
            </a:r>
            <a:r>
              <a:rPr lang="en-US" i="1" dirty="0" err="1"/>
              <a:t>Solanum</a:t>
            </a:r>
            <a:r>
              <a:rPr lang="en-US" i="1" dirty="0"/>
              <a:t> </a:t>
            </a:r>
            <a:r>
              <a:rPr lang="en-US" i="1" dirty="0" err="1"/>
              <a:t>melongena</a:t>
            </a:r>
            <a:r>
              <a:rPr lang="en-US" i="1" dirty="0"/>
              <a:t> var. </a:t>
            </a:r>
            <a:r>
              <a:rPr lang="en-US" i="1" dirty="0" err="1"/>
              <a:t>depressum</a:t>
            </a:r>
            <a:r>
              <a:rPr lang="en-US" i="1" dirty="0"/>
              <a:t>                                                                               </a:t>
            </a:r>
            <a:endParaRPr lang="en-US" dirty="0"/>
          </a:p>
        </p:txBody>
      </p:sp>
    </p:spTree>
    <p:extLst>
      <p:ext uri="{BB962C8B-B14F-4D97-AF65-F5344CB8AC3E}">
        <p14:creationId xmlns:p14="http://schemas.microsoft.com/office/powerpoint/2010/main" val="591393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sz="3200" b="1" dirty="0"/>
              <a:t>*تعريف بالمحصول  </a:t>
            </a: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47500" lnSpcReduction="20000"/>
          </a:bodyPr>
          <a:lstStyle/>
          <a:p>
            <a:pPr marL="0" indent="0" algn="just" rtl="1">
              <a:lnSpc>
                <a:spcPct val="170000"/>
              </a:lnSpc>
              <a:buNone/>
            </a:pPr>
            <a:r>
              <a:rPr lang="ar-IQ" sz="4200" dirty="0" smtClean="0">
                <a:cs typeface="+mj-cs"/>
              </a:rPr>
              <a:t>- في </a:t>
            </a:r>
            <a:r>
              <a:rPr lang="ar-IQ" sz="4200" dirty="0">
                <a:cs typeface="+mj-cs"/>
              </a:rPr>
              <a:t>حين قسمه البعض </a:t>
            </a:r>
            <a:r>
              <a:rPr lang="ar-IQ" sz="4200" dirty="0" smtClean="0">
                <a:cs typeface="+mj-cs"/>
              </a:rPr>
              <a:t>الاخر حسب طبيعة نمو النبات </a:t>
            </a:r>
            <a:r>
              <a:rPr lang="ar-IQ" sz="4200" dirty="0">
                <a:cs typeface="+mj-cs"/>
              </a:rPr>
              <a:t>الى قسمين هما:</a:t>
            </a:r>
            <a:endParaRPr lang="en-US" sz="4200" dirty="0">
              <a:cs typeface="+mj-cs"/>
            </a:endParaRPr>
          </a:p>
          <a:p>
            <a:pPr marL="0" indent="0" algn="just" rtl="1">
              <a:lnSpc>
                <a:spcPct val="170000"/>
              </a:lnSpc>
              <a:buNone/>
            </a:pPr>
            <a:r>
              <a:rPr lang="ar-IQ" sz="4200" dirty="0">
                <a:cs typeface="+mj-cs"/>
              </a:rPr>
              <a:t> </a:t>
            </a:r>
            <a:r>
              <a:rPr lang="en-US" sz="4200" dirty="0" smtClean="0">
                <a:cs typeface="+mj-cs"/>
              </a:rPr>
              <a:t>1</a:t>
            </a:r>
            <a:r>
              <a:rPr lang="ar-IQ" sz="4200" dirty="0">
                <a:cs typeface="+mj-cs"/>
              </a:rPr>
              <a:t>- نباتات حاوية على الاشواك     </a:t>
            </a:r>
            <a:endParaRPr lang="ar-IQ" sz="4200" dirty="0" smtClean="0">
              <a:cs typeface="+mj-cs"/>
            </a:endParaRPr>
          </a:p>
          <a:p>
            <a:pPr marL="0" indent="0" algn="just" rtl="1">
              <a:lnSpc>
                <a:spcPct val="170000"/>
              </a:lnSpc>
              <a:buNone/>
            </a:pPr>
            <a:r>
              <a:rPr lang="ar-IQ" sz="4200" dirty="0" smtClean="0">
                <a:cs typeface="+mj-cs"/>
              </a:rPr>
              <a:t> </a:t>
            </a:r>
            <a:r>
              <a:rPr lang="en-US" sz="4200" dirty="0">
                <a:cs typeface="+mj-cs"/>
              </a:rPr>
              <a:t>2</a:t>
            </a:r>
            <a:r>
              <a:rPr lang="ar-IQ" sz="4200" dirty="0">
                <a:cs typeface="+mj-cs"/>
              </a:rPr>
              <a:t>- نباتات تخلو من الاشواك </a:t>
            </a:r>
            <a:endParaRPr lang="ar-IQ" sz="4200" dirty="0" smtClean="0">
              <a:cs typeface="+mj-cs"/>
            </a:endParaRPr>
          </a:p>
          <a:p>
            <a:pPr marL="0" indent="0" algn="just" rtl="1">
              <a:lnSpc>
                <a:spcPct val="170000"/>
              </a:lnSpc>
              <a:buNone/>
            </a:pPr>
            <a:r>
              <a:rPr lang="ar-IQ" sz="4200" dirty="0" smtClean="0">
                <a:cs typeface="+mj-cs"/>
              </a:rPr>
              <a:t>- والبعض </a:t>
            </a:r>
            <a:r>
              <a:rPr lang="ar-IQ" sz="4200" dirty="0">
                <a:cs typeface="+mj-cs"/>
              </a:rPr>
              <a:t>الاخر قسمه حسب شكل الثمرة الى ثلاثة اقسام هي:</a:t>
            </a:r>
            <a:endParaRPr lang="en-US" sz="4200" dirty="0">
              <a:cs typeface="+mj-cs"/>
            </a:endParaRPr>
          </a:p>
          <a:p>
            <a:pPr marL="0" indent="0" algn="just" rtl="1">
              <a:lnSpc>
                <a:spcPct val="170000"/>
              </a:lnSpc>
              <a:buNone/>
            </a:pPr>
            <a:r>
              <a:rPr lang="ar-IQ" sz="4200" dirty="0">
                <a:cs typeface="+mj-cs"/>
              </a:rPr>
              <a:t> </a:t>
            </a:r>
            <a:r>
              <a:rPr lang="en-US" sz="4200" dirty="0">
                <a:cs typeface="+mj-cs"/>
              </a:rPr>
              <a:t>1</a:t>
            </a:r>
            <a:r>
              <a:rPr lang="ar-IQ" sz="4200" dirty="0">
                <a:cs typeface="+mj-cs"/>
              </a:rPr>
              <a:t>- اصناف ثمارها بيضوية        </a:t>
            </a:r>
            <a:endParaRPr lang="ar-IQ" sz="4200" dirty="0" smtClean="0">
              <a:cs typeface="+mj-cs"/>
            </a:endParaRPr>
          </a:p>
          <a:p>
            <a:pPr marL="0" indent="0" algn="just" rtl="1">
              <a:lnSpc>
                <a:spcPct val="170000"/>
              </a:lnSpc>
              <a:buNone/>
            </a:pPr>
            <a:r>
              <a:rPr lang="ar-IQ" sz="4200" dirty="0" smtClean="0">
                <a:cs typeface="+mj-cs"/>
              </a:rPr>
              <a:t> </a:t>
            </a:r>
            <a:r>
              <a:rPr lang="en-US" sz="4200" dirty="0">
                <a:cs typeface="+mj-cs"/>
              </a:rPr>
              <a:t>2</a:t>
            </a:r>
            <a:r>
              <a:rPr lang="ar-IQ" sz="4200" dirty="0">
                <a:cs typeface="+mj-cs"/>
              </a:rPr>
              <a:t>- اصناف ثمارها طويلة     </a:t>
            </a:r>
            <a:endParaRPr lang="ar-IQ" sz="4200" dirty="0" smtClean="0">
              <a:cs typeface="+mj-cs"/>
            </a:endParaRPr>
          </a:p>
          <a:p>
            <a:pPr marL="0" indent="0" algn="just" rtl="1">
              <a:lnSpc>
                <a:spcPct val="170000"/>
              </a:lnSpc>
              <a:buNone/>
            </a:pPr>
            <a:r>
              <a:rPr lang="en-US" sz="4200" dirty="0" smtClean="0">
                <a:cs typeface="+mj-cs"/>
              </a:rPr>
              <a:t>3</a:t>
            </a:r>
            <a:r>
              <a:rPr lang="ar-IQ" sz="4200" dirty="0">
                <a:cs typeface="+mj-cs"/>
              </a:rPr>
              <a:t>- اصناف ثمارها كمثرية </a:t>
            </a:r>
            <a:r>
              <a:rPr lang="ar-IQ" sz="4200" dirty="0" smtClean="0">
                <a:cs typeface="+mj-cs"/>
              </a:rPr>
              <a:t>................................. يتبع</a:t>
            </a:r>
            <a:endParaRPr lang="en-US" sz="4200" dirty="0">
              <a:cs typeface="+mj-cs"/>
            </a:endParaRPr>
          </a:p>
          <a:p>
            <a:pPr marL="0" indent="0" algn="just" rtl="1">
              <a:lnSpc>
                <a:spcPct val="170000"/>
              </a:lnSpc>
              <a:buNone/>
            </a:pPr>
            <a:endParaRPr lang="en-US" dirty="0">
              <a:cs typeface="+mj-cs"/>
            </a:endParaRPr>
          </a:p>
          <a:p>
            <a:pPr marL="0" indent="0" algn="just" rtl="1">
              <a:buNone/>
            </a:pPr>
            <a:r>
              <a:rPr lang="en-US" i="1" dirty="0" smtClean="0">
                <a:cs typeface="+mj-cs"/>
              </a:rPr>
              <a:t>                                                         </a:t>
            </a:r>
            <a:endParaRPr lang="en-US" dirty="0">
              <a:cs typeface="+mj-cs"/>
            </a:endParaRPr>
          </a:p>
        </p:txBody>
      </p:sp>
    </p:spTree>
    <p:extLst>
      <p:ext uri="{BB962C8B-B14F-4D97-AF65-F5344CB8AC3E}">
        <p14:creationId xmlns:p14="http://schemas.microsoft.com/office/powerpoint/2010/main" val="3372414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200" b="1" dirty="0"/>
              <a:t>*المناخ الملائم </a:t>
            </a: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يعد </a:t>
            </a:r>
            <a:r>
              <a:rPr lang="ar-IQ" sz="2400" dirty="0">
                <a:cs typeface="+mj-cs"/>
              </a:rPr>
              <a:t>الباذنجان اكثر حساسية للبرودة من الطماطة ويحتاج الى موسم نمو طويل ودافىء لكي تنجح زراعته</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ويتأخر انبات البذور إذ يستغرق </a:t>
            </a:r>
            <a:r>
              <a:rPr lang="en-US" sz="2400" dirty="0">
                <a:cs typeface="+mj-cs"/>
              </a:rPr>
              <a:t>10</a:t>
            </a:r>
            <a:r>
              <a:rPr lang="ar-IQ" sz="2400" dirty="0">
                <a:cs typeface="+mj-cs"/>
              </a:rPr>
              <a:t> أيام في درجة الحرارة المثلى للانبات التي تتراوح من </a:t>
            </a:r>
            <a:r>
              <a:rPr lang="en-US" sz="2400" dirty="0">
                <a:cs typeface="+mj-cs"/>
              </a:rPr>
              <a:t>24 </a:t>
            </a:r>
            <a:r>
              <a:rPr lang="ar-IQ" sz="2400" dirty="0">
                <a:cs typeface="+mj-cs"/>
              </a:rPr>
              <a:t>– </a:t>
            </a:r>
            <a:r>
              <a:rPr lang="en-US" sz="2400" dirty="0">
                <a:cs typeface="+mj-cs"/>
              </a:rPr>
              <a:t>30</a:t>
            </a:r>
            <a:r>
              <a:rPr lang="ar-IQ" sz="2400" dirty="0" smtClean="0">
                <a:cs typeface="+mj-cs"/>
              </a:rPr>
              <a:t>م◦، </a:t>
            </a:r>
          </a:p>
          <a:p>
            <a:pPr algn="just" rtl="1">
              <a:lnSpc>
                <a:spcPct val="150000"/>
              </a:lnSpc>
              <a:buFontTx/>
              <a:buChar char="-"/>
            </a:pPr>
            <a:r>
              <a:rPr lang="ar-IQ" sz="2400" dirty="0" smtClean="0">
                <a:cs typeface="+mj-cs"/>
              </a:rPr>
              <a:t>ولاتنبت </a:t>
            </a:r>
            <a:r>
              <a:rPr lang="ar-IQ" sz="2400" dirty="0">
                <a:cs typeface="+mj-cs"/>
              </a:rPr>
              <a:t>في درجة حرارة اقل من </a:t>
            </a:r>
            <a:r>
              <a:rPr lang="en-US" sz="2400" dirty="0" smtClean="0">
                <a:cs typeface="+mj-cs"/>
              </a:rPr>
              <a:t>15</a:t>
            </a:r>
            <a:r>
              <a:rPr lang="ar-IQ" sz="2400" dirty="0">
                <a:cs typeface="+mj-cs"/>
              </a:rPr>
              <a:t> م◦ </a:t>
            </a:r>
            <a:r>
              <a:rPr lang="ar-IQ" sz="2400" dirty="0" smtClean="0">
                <a:cs typeface="+mj-cs"/>
              </a:rPr>
              <a:t>او </a:t>
            </a:r>
            <a:r>
              <a:rPr lang="ar-IQ" sz="2400" dirty="0">
                <a:cs typeface="+mj-cs"/>
              </a:rPr>
              <a:t>اعلى من </a:t>
            </a:r>
            <a:r>
              <a:rPr lang="en-US" sz="2400" dirty="0" smtClean="0">
                <a:cs typeface="+mj-cs"/>
              </a:rPr>
              <a:t>35</a:t>
            </a:r>
            <a:r>
              <a:rPr lang="ar-IQ" sz="2400" dirty="0" smtClean="0">
                <a:cs typeface="+mj-cs"/>
              </a:rPr>
              <a:t> </a:t>
            </a:r>
            <a:r>
              <a:rPr lang="ar-IQ" sz="2400" dirty="0">
                <a:cs typeface="+mj-cs"/>
              </a:rPr>
              <a:t>م◦</a:t>
            </a:r>
            <a:r>
              <a:rPr lang="ar-IQ" sz="2400" dirty="0" smtClean="0">
                <a:cs typeface="+mj-cs"/>
              </a:rPr>
              <a:t>،</a:t>
            </a:r>
            <a:endParaRPr lang="en-US" dirty="0">
              <a:cs typeface="+mj-cs"/>
            </a:endParaRPr>
          </a:p>
          <a:p>
            <a:pPr marL="0" indent="0" algn="just" rtl="1">
              <a:buNone/>
            </a:pPr>
            <a:r>
              <a:rPr lang="en-US" i="1" dirty="0" smtClean="0">
                <a:cs typeface="+mj-cs"/>
              </a:rPr>
              <a:t>                                                         </a:t>
            </a:r>
            <a:endParaRPr lang="en-US" dirty="0">
              <a:cs typeface="+mj-cs"/>
            </a:endParaRPr>
          </a:p>
        </p:txBody>
      </p:sp>
    </p:spTree>
    <p:extLst>
      <p:ext uri="{BB962C8B-B14F-4D97-AF65-F5344CB8AC3E}">
        <p14:creationId xmlns:p14="http://schemas.microsoft.com/office/powerpoint/2010/main" val="3055098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200" b="1" dirty="0"/>
              <a:t>*المناخ الملائم </a:t>
            </a: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fontScale="92500"/>
          </a:bodyPr>
          <a:lstStyle/>
          <a:p>
            <a:pPr algn="just" rtl="1">
              <a:lnSpc>
                <a:spcPct val="150000"/>
              </a:lnSpc>
              <a:buFontTx/>
              <a:buChar char="-"/>
            </a:pPr>
            <a:r>
              <a:rPr lang="ar-IQ" sz="2400" dirty="0">
                <a:cs typeface="+mj-cs"/>
              </a:rPr>
              <a:t>ويتراوح المجال الحراري المناسب لنمو النباتات من </a:t>
            </a:r>
            <a:r>
              <a:rPr lang="en-US" sz="2400" dirty="0">
                <a:cs typeface="+mj-cs"/>
              </a:rPr>
              <a:t>20 </a:t>
            </a:r>
            <a:r>
              <a:rPr lang="ar-IQ" sz="2400" dirty="0">
                <a:cs typeface="+mj-cs"/>
              </a:rPr>
              <a:t>– </a:t>
            </a:r>
            <a:r>
              <a:rPr lang="en-US" sz="2400" dirty="0" smtClean="0">
                <a:cs typeface="+mj-cs"/>
              </a:rPr>
              <a:t>27</a:t>
            </a:r>
            <a:r>
              <a:rPr lang="ar-IQ" sz="2400" dirty="0" smtClean="0">
                <a:cs typeface="+mj-cs"/>
              </a:rPr>
              <a:t>م◦ </a:t>
            </a:r>
            <a:r>
              <a:rPr lang="ar-IQ" sz="2400" dirty="0">
                <a:cs typeface="+mj-cs"/>
              </a:rPr>
              <a:t>ليلا و </a:t>
            </a:r>
            <a:r>
              <a:rPr lang="en-US" sz="2400" dirty="0">
                <a:cs typeface="+mj-cs"/>
              </a:rPr>
              <a:t>27 </a:t>
            </a:r>
            <a:r>
              <a:rPr lang="ar-IQ" sz="2400" dirty="0">
                <a:cs typeface="+mj-cs"/>
              </a:rPr>
              <a:t>– </a:t>
            </a:r>
            <a:r>
              <a:rPr lang="en-US" sz="2400" dirty="0">
                <a:cs typeface="+mj-cs"/>
              </a:rPr>
              <a:t>32 </a:t>
            </a:r>
            <a:r>
              <a:rPr lang="ar-IQ" sz="2400" dirty="0" smtClean="0">
                <a:cs typeface="+mj-cs"/>
              </a:rPr>
              <a:t>م◦ </a:t>
            </a:r>
            <a:r>
              <a:rPr lang="ar-IQ" sz="2400" dirty="0">
                <a:cs typeface="+mj-cs"/>
              </a:rPr>
              <a:t>نهارا، </a:t>
            </a:r>
            <a:endParaRPr lang="ar-IQ" sz="2400" dirty="0" smtClean="0">
              <a:cs typeface="+mj-cs"/>
            </a:endParaRPr>
          </a:p>
          <a:p>
            <a:pPr algn="just" rtl="1">
              <a:lnSpc>
                <a:spcPct val="150000"/>
              </a:lnSpc>
              <a:buFontTx/>
              <a:buChar char="-"/>
            </a:pPr>
            <a:r>
              <a:rPr lang="ar-IQ" sz="2400" dirty="0" smtClean="0">
                <a:cs typeface="+mj-cs"/>
              </a:rPr>
              <a:t>ويتوقف </a:t>
            </a:r>
            <a:r>
              <a:rPr lang="ar-IQ" sz="2400" dirty="0">
                <a:cs typeface="+mj-cs"/>
              </a:rPr>
              <a:t>في درجة الحرارة التي تقل عن </a:t>
            </a:r>
            <a:r>
              <a:rPr lang="en-US" sz="2400" dirty="0">
                <a:cs typeface="+mj-cs"/>
              </a:rPr>
              <a:t>17</a:t>
            </a:r>
            <a:r>
              <a:rPr lang="ar-IQ" sz="2400" dirty="0" smtClean="0">
                <a:cs typeface="+mj-cs"/>
              </a:rPr>
              <a:t>م</a:t>
            </a:r>
            <a:r>
              <a:rPr lang="ar-IQ" sz="2400" dirty="0">
                <a:cs typeface="+mj-cs"/>
              </a:rPr>
              <a:t> ◦</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وتحدث اضرار شديدة للنباتات اذا تعرضت الى الصقيع وان كان خفيفا ولفترة قصيرة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او اذا تعرضت الى الجو البارد الخالي من الصقيع لفترة طويلة، </a:t>
            </a:r>
            <a:endParaRPr lang="ar-IQ" sz="2400" dirty="0" smtClean="0">
              <a:cs typeface="+mj-cs"/>
            </a:endParaRPr>
          </a:p>
          <a:p>
            <a:pPr algn="just" rtl="1">
              <a:lnSpc>
                <a:spcPct val="150000"/>
              </a:lnSpc>
              <a:buFontTx/>
              <a:buChar char="-"/>
            </a:pPr>
            <a:r>
              <a:rPr lang="ar-IQ" sz="2400" dirty="0" smtClean="0">
                <a:cs typeface="+mj-cs"/>
              </a:rPr>
              <a:t>ويضعف </a:t>
            </a:r>
            <a:r>
              <a:rPr lang="ar-IQ" sz="2400" dirty="0">
                <a:cs typeface="+mj-cs"/>
              </a:rPr>
              <a:t>العقد بشدة عندما تنخفض حرارة الليل الى </a:t>
            </a:r>
            <a:r>
              <a:rPr lang="en-US" sz="2400" dirty="0">
                <a:cs typeface="+mj-cs"/>
              </a:rPr>
              <a:t>10 </a:t>
            </a:r>
            <a:r>
              <a:rPr lang="ar-IQ" sz="2400" dirty="0">
                <a:cs typeface="+mj-cs"/>
              </a:rPr>
              <a:t>– </a:t>
            </a:r>
            <a:r>
              <a:rPr lang="en-US" sz="2400" dirty="0">
                <a:cs typeface="+mj-cs"/>
              </a:rPr>
              <a:t>13</a:t>
            </a:r>
            <a:r>
              <a:rPr lang="ar-IQ" sz="2400" dirty="0" smtClean="0">
                <a:cs typeface="+mj-cs"/>
              </a:rPr>
              <a:t>م</a:t>
            </a:r>
            <a:r>
              <a:rPr lang="ar-IQ" sz="2400" dirty="0">
                <a:cs typeface="+mj-cs"/>
              </a:rPr>
              <a:t> ◦</a:t>
            </a:r>
            <a:r>
              <a:rPr lang="ar-IQ" sz="2400" dirty="0" smtClean="0">
                <a:cs typeface="+mj-cs"/>
              </a:rPr>
              <a:t>،</a:t>
            </a:r>
            <a:r>
              <a:rPr lang="en-US" i="1" dirty="0" smtClean="0">
                <a:cs typeface="+mj-cs"/>
              </a:rPr>
              <a:t>                                                         </a:t>
            </a:r>
            <a:endParaRPr lang="en-US" dirty="0">
              <a:cs typeface="+mj-cs"/>
            </a:endParaRPr>
          </a:p>
        </p:txBody>
      </p:sp>
    </p:spTree>
    <p:extLst>
      <p:ext uri="{BB962C8B-B14F-4D97-AF65-F5344CB8AC3E}">
        <p14:creationId xmlns:p14="http://schemas.microsoft.com/office/powerpoint/2010/main" val="3684329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200" b="1" dirty="0"/>
              <a:t>*المناخ الملائم </a:t>
            </a: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a:cs typeface="+mj-cs"/>
              </a:rPr>
              <a:t>ويؤدي ضعف الاضاءة نهاراʺ الى ازدياد الحالة سوءا، </a:t>
            </a:r>
            <a:endParaRPr lang="ar-IQ" sz="2400" dirty="0" smtClean="0">
              <a:cs typeface="+mj-cs"/>
            </a:endParaRPr>
          </a:p>
          <a:p>
            <a:pPr algn="just" rtl="1">
              <a:lnSpc>
                <a:spcPct val="150000"/>
              </a:lnSpc>
              <a:buFontTx/>
              <a:buChar char="-"/>
            </a:pPr>
            <a:r>
              <a:rPr lang="ar-IQ" sz="2400" dirty="0" smtClean="0">
                <a:cs typeface="+mj-cs"/>
              </a:rPr>
              <a:t>وعلى </a:t>
            </a:r>
            <a:r>
              <a:rPr lang="ar-IQ" sz="2400" dirty="0">
                <a:cs typeface="+mj-cs"/>
              </a:rPr>
              <a:t>العكس من ذلك فان الباذنجان يعقد جيدا في درجات الحرارة المرتفعة</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وتعد الاصناف الاسطوانية الطويلة اكثر تحملا للحرارة الشديدة الارتفاع من الاصناف البيضوية، </a:t>
            </a:r>
            <a:endParaRPr lang="ar-IQ" sz="2400" dirty="0" smtClean="0">
              <a:cs typeface="+mj-cs"/>
            </a:endParaRPr>
          </a:p>
          <a:p>
            <a:pPr algn="just" rtl="1">
              <a:lnSpc>
                <a:spcPct val="150000"/>
              </a:lnSpc>
              <a:buFontTx/>
              <a:buChar char="-"/>
            </a:pPr>
            <a:r>
              <a:rPr lang="ar-IQ" sz="2400" dirty="0" smtClean="0">
                <a:cs typeface="+mj-cs"/>
              </a:rPr>
              <a:t>كما </a:t>
            </a:r>
            <a:r>
              <a:rPr lang="ar-IQ" sz="2400" dirty="0">
                <a:cs typeface="+mj-cs"/>
              </a:rPr>
              <a:t>يعد الباذنجان من المحاصيل المحايدة بالنسبة لتأثير الفترة الضوئية على الازهار,</a:t>
            </a:r>
            <a:endParaRPr lang="en-US" dirty="0">
              <a:cs typeface="+mj-cs"/>
            </a:endParaRPr>
          </a:p>
        </p:txBody>
      </p:sp>
    </p:spTree>
    <p:extLst>
      <p:ext uri="{BB962C8B-B14F-4D97-AF65-F5344CB8AC3E}">
        <p14:creationId xmlns:p14="http://schemas.microsoft.com/office/powerpoint/2010/main" val="187988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sz="3200" b="1" dirty="0"/>
              <a:t>*المناخ الملائم </a:t>
            </a:r>
            <a:r>
              <a:rPr lang="en-US" sz="3200" dirty="0"/>
              <a:t/>
            </a:r>
            <a:br>
              <a:rPr lang="en-US" sz="3200" dirty="0"/>
            </a:b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just" rtl="1">
              <a:lnSpc>
                <a:spcPct val="150000"/>
              </a:lnSpc>
              <a:buFontTx/>
              <a:buChar char="-"/>
            </a:pPr>
            <a:r>
              <a:rPr lang="ar-IQ" sz="2400" dirty="0" smtClean="0">
                <a:cs typeface="+mj-cs"/>
              </a:rPr>
              <a:t>اما </a:t>
            </a:r>
            <a:r>
              <a:rPr lang="ar-IQ" sz="2400" dirty="0">
                <a:cs typeface="+mj-cs"/>
              </a:rPr>
              <a:t>الرطوبة النسبية فليس لها تاثير في معدل نمو النباتات، </a:t>
            </a:r>
            <a:endParaRPr lang="ar-IQ" sz="2400" dirty="0" smtClean="0">
              <a:cs typeface="+mj-cs"/>
            </a:endParaRPr>
          </a:p>
          <a:p>
            <a:pPr algn="just" rtl="1">
              <a:lnSpc>
                <a:spcPct val="150000"/>
              </a:lnSpc>
              <a:buFontTx/>
              <a:buChar char="-"/>
            </a:pPr>
            <a:r>
              <a:rPr lang="ar-IQ" sz="2400" dirty="0" smtClean="0">
                <a:cs typeface="+mj-cs"/>
              </a:rPr>
              <a:t>الا </a:t>
            </a:r>
            <a:r>
              <a:rPr lang="ar-IQ" sz="2400" dirty="0">
                <a:cs typeface="+mj-cs"/>
              </a:rPr>
              <a:t>ان الرطوبة العالية تصاحبها زيادة في احجام الثمار العاقدة مع نقص عددها ونقص الحاصل تبعا لذلك مع زيادة حالات الاصابة بالفطريات</a:t>
            </a:r>
            <a:r>
              <a:rPr lang="ar-IQ" sz="2400" dirty="0" smtClean="0">
                <a:cs typeface="+mj-cs"/>
              </a:rPr>
              <a:t>،</a:t>
            </a:r>
          </a:p>
          <a:p>
            <a:pPr algn="just" rtl="1">
              <a:lnSpc>
                <a:spcPct val="150000"/>
              </a:lnSpc>
              <a:buFontTx/>
              <a:buChar char="-"/>
            </a:pPr>
            <a:r>
              <a:rPr lang="ar-IQ" sz="2400" dirty="0" smtClean="0">
                <a:cs typeface="+mj-cs"/>
              </a:rPr>
              <a:t> </a:t>
            </a:r>
            <a:r>
              <a:rPr lang="ar-IQ" sz="2400" dirty="0">
                <a:cs typeface="+mj-cs"/>
              </a:rPr>
              <a:t>ويصاحب انخفاض الرطوبة النسبية باستمرار زيادة حالات انكماش وذبول كأس الثمرة.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209092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2267</Words>
  <Application>Microsoft Office PowerPoint</Application>
  <PresentationFormat>On-screen Show (4:3)</PresentationFormat>
  <Paragraphs>187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العائلة الباذنجانية Solanaceae Night Shade Family الباذنجان+ الفلفل </vt:lpstr>
      <vt:lpstr>*تعريف بالمحصول   </vt:lpstr>
      <vt:lpstr>*تعريف بالمحصول   </vt:lpstr>
      <vt:lpstr>*تعريف بالمحصول   </vt:lpstr>
      <vt:lpstr>*المناخ الملائم   </vt:lpstr>
      <vt:lpstr>*المناخ الملائم   </vt:lpstr>
      <vt:lpstr>*المناخ الملائم   </vt:lpstr>
      <vt:lpstr>*المناخ الملائم   </vt:lpstr>
      <vt:lpstr>   *التكاثر وطرق الزراعة    </vt:lpstr>
      <vt:lpstr>   *التكاثر وطرق الزراعة    </vt:lpstr>
      <vt:lpstr>    *موعــد الــزراعـة    </vt:lpstr>
      <vt:lpstr>     *عمليات الخدمة      </vt:lpstr>
      <vt:lpstr>      *النضج والحصاد والتخزين       </vt:lpstr>
      <vt:lpstr>      *النضج والحصاد والتخزين       </vt:lpstr>
      <vt:lpstr>      *النضج والحصاد والتخزين       </vt:lpstr>
      <vt:lpstr>      *النضج والحصاد والتخزين       </vt:lpstr>
      <vt:lpstr>      *النضج والحصاد والتخزين       </vt:lpstr>
      <vt:lpstr>PowerPoint Presentation</vt:lpstr>
      <vt:lpstr> *تعريف بالمحصول    </vt:lpstr>
      <vt:lpstr> *تعريف بالمحصول    </vt:lpstr>
      <vt:lpstr> *تعريف بالمحصول    </vt:lpstr>
      <vt:lpstr> *تعريف بالمحصول    </vt:lpstr>
      <vt:lpstr>   *المناخ الملائم    </vt:lpstr>
      <vt:lpstr>   *المناخ الملائم    </vt:lpstr>
      <vt:lpstr>   *المناخ الملائم    </vt:lpstr>
      <vt:lpstr>   *المناخ الملائم    </vt:lpstr>
      <vt:lpstr>   *التكاثر وطرق الزراعة    </vt:lpstr>
      <vt:lpstr>   *التكاثر وطرق الزراعة    </vt:lpstr>
      <vt:lpstr>   *التكاثر وطرق الزراعة    </vt:lpstr>
      <vt:lpstr>   *التكاثر وطرق الزراعة    </vt:lpstr>
      <vt:lpstr>    *مــوعـــد الزراعة    </vt:lpstr>
      <vt:lpstr>    *عمليات الخدمة    </vt:lpstr>
      <vt:lpstr>    *عمليات الخدمة    </vt:lpstr>
      <vt:lpstr>    *عمليات الخدمة    </vt:lpstr>
      <vt:lpstr>    *عمليات الخدمة    </vt:lpstr>
      <vt:lpstr>    *النضج والحصاد     </vt:lpstr>
      <vt:lpstr>    *النضج والحصاد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الباذنجانية Solanaceae Night Shade Family</dc:title>
  <dc:creator>Dr.Nawal</dc:creator>
  <cp:lastModifiedBy>ابو نادية</cp:lastModifiedBy>
  <cp:revision>21</cp:revision>
  <dcterms:created xsi:type="dcterms:W3CDTF">2006-08-16T00:00:00Z</dcterms:created>
  <dcterms:modified xsi:type="dcterms:W3CDTF">2012-06-02T21:10:21Z</dcterms:modified>
</cp:coreProperties>
</file>